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8" r:id="rId4"/>
    <p:sldId id="269" r:id="rId5"/>
    <p:sldId id="259" r:id="rId6"/>
    <p:sldId id="265" r:id="rId7"/>
    <p:sldId id="263" r:id="rId8"/>
    <p:sldId id="266" r:id="rId9"/>
    <p:sldId id="261" r:id="rId10"/>
    <p:sldId id="262" r:id="rId11"/>
    <p:sldId id="264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3B96"/>
    <a:srgbClr val="00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14478-065F-4AA3-BD48-00E54ECD6CA6}" type="doc">
      <dgm:prSet loTypeId="urn:microsoft.com/office/officeart/2005/8/layout/venn1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fr-BE"/>
        </a:p>
      </dgm:t>
    </dgm:pt>
    <dgm:pt modelId="{B952BEA3-2396-49F0-8411-5D311053E678}">
      <dgm:prSet phldrT="[Texte]"/>
      <dgm:spPr/>
      <dgm:t>
        <a:bodyPr/>
        <a:lstStyle/>
        <a:p>
          <a:r>
            <a:rPr lang="fr-BE"/>
            <a:t>AAT</a:t>
          </a:r>
        </a:p>
        <a:p>
          <a:r>
            <a:rPr lang="fr-BE"/>
            <a:t>Janssens Claire </a:t>
          </a:r>
        </a:p>
      </dgm:t>
    </dgm:pt>
    <dgm:pt modelId="{E3BC32F1-AE34-4DAD-904F-19831DFF6044}" type="parTrans" cxnId="{5AB23B6A-CD8E-47BE-933C-497F5F803370}">
      <dgm:prSet/>
      <dgm:spPr/>
      <dgm:t>
        <a:bodyPr/>
        <a:lstStyle/>
        <a:p>
          <a:endParaRPr lang="fr-BE"/>
        </a:p>
      </dgm:t>
    </dgm:pt>
    <dgm:pt modelId="{C0305CC7-86D7-4636-A469-1537397BA842}" type="sibTrans" cxnId="{5AB23B6A-CD8E-47BE-933C-497F5F803370}">
      <dgm:prSet/>
      <dgm:spPr/>
      <dgm:t>
        <a:bodyPr/>
        <a:lstStyle/>
        <a:p>
          <a:endParaRPr lang="fr-BE"/>
        </a:p>
      </dgm:t>
    </dgm:pt>
    <dgm:pt modelId="{C8A5C15D-B379-4310-9B92-820C5798314D}">
      <dgm:prSet phldrT="[Texte]"/>
      <dgm:spPr/>
      <dgm:t>
        <a:bodyPr/>
        <a:lstStyle/>
        <a:p>
          <a:endParaRPr lang="fr-BE"/>
        </a:p>
      </dgm:t>
    </dgm:pt>
    <dgm:pt modelId="{A9B69B10-8488-44A7-B6EC-97C76BDEC903}" type="parTrans" cxnId="{12066BDC-C56A-423C-B2F0-1AD5A31633D7}">
      <dgm:prSet/>
      <dgm:spPr/>
      <dgm:t>
        <a:bodyPr/>
        <a:lstStyle/>
        <a:p>
          <a:endParaRPr lang="fr-BE"/>
        </a:p>
      </dgm:t>
    </dgm:pt>
    <dgm:pt modelId="{5A22E671-4EDD-4857-AF7F-9AAAD06BCB70}" type="sibTrans" cxnId="{12066BDC-C56A-423C-B2F0-1AD5A31633D7}">
      <dgm:prSet/>
      <dgm:spPr/>
      <dgm:t>
        <a:bodyPr/>
        <a:lstStyle/>
        <a:p>
          <a:endParaRPr lang="fr-BE"/>
        </a:p>
      </dgm:t>
    </dgm:pt>
    <dgm:pt modelId="{F0CE7615-D861-47C7-886E-A49903A6BFE6}">
      <dgm:prSet/>
      <dgm:spPr/>
      <dgm:t>
        <a:bodyPr/>
        <a:lstStyle/>
        <a:p>
          <a:endParaRPr lang="fr-BE"/>
        </a:p>
      </dgm:t>
    </dgm:pt>
    <dgm:pt modelId="{9504F0CB-9E7B-42DD-9AB6-6F0CB0C9CA6A}" type="parTrans" cxnId="{9782A404-22A1-4955-85E9-33E885A92CE2}">
      <dgm:prSet/>
      <dgm:spPr/>
      <dgm:t>
        <a:bodyPr/>
        <a:lstStyle/>
        <a:p>
          <a:endParaRPr lang="fr-BE"/>
        </a:p>
      </dgm:t>
    </dgm:pt>
    <dgm:pt modelId="{E316873F-EB69-4551-81CF-069F5392E270}" type="sibTrans" cxnId="{9782A404-22A1-4955-85E9-33E885A92CE2}">
      <dgm:prSet/>
      <dgm:spPr/>
      <dgm:t>
        <a:bodyPr/>
        <a:lstStyle/>
        <a:p>
          <a:endParaRPr lang="fr-BE"/>
        </a:p>
      </dgm:t>
    </dgm:pt>
    <dgm:pt modelId="{E5AC25DF-4CF2-4CE7-89B9-999F0FA20CF4}">
      <dgm:prSet/>
      <dgm:spPr/>
      <dgm:t>
        <a:bodyPr/>
        <a:lstStyle/>
        <a:p>
          <a:r>
            <a:rPr lang="fr-BE" dirty="0"/>
            <a:t>ALPHAS</a:t>
          </a:r>
        </a:p>
        <a:p>
          <a:r>
            <a:rPr lang="fr-BE" dirty="0" err="1"/>
            <a:t>Cremer</a:t>
          </a:r>
          <a:r>
            <a:rPr lang="fr-BE" dirty="0"/>
            <a:t> Dimitri</a:t>
          </a:r>
        </a:p>
      </dgm:t>
    </dgm:pt>
    <dgm:pt modelId="{20BBA031-19E0-4578-8E0E-8EC656724B7B}" type="parTrans" cxnId="{D813B7BF-92D8-4ED3-A200-BC8926696297}">
      <dgm:prSet/>
      <dgm:spPr/>
      <dgm:t>
        <a:bodyPr/>
        <a:lstStyle/>
        <a:p>
          <a:endParaRPr lang="fr-BE"/>
        </a:p>
      </dgm:t>
    </dgm:pt>
    <dgm:pt modelId="{B07F36AE-50FF-4C26-8AA0-C2225886ACD1}" type="sibTrans" cxnId="{D813B7BF-92D8-4ED3-A200-BC8926696297}">
      <dgm:prSet/>
      <dgm:spPr/>
      <dgm:t>
        <a:bodyPr/>
        <a:lstStyle/>
        <a:p>
          <a:endParaRPr lang="fr-BE"/>
        </a:p>
      </dgm:t>
    </dgm:pt>
    <dgm:pt modelId="{5D3F0A3F-D9E2-47DC-8B58-502B7BED67EA}">
      <dgm:prSet/>
      <dgm:spPr/>
      <dgm:t>
        <a:bodyPr/>
        <a:lstStyle/>
        <a:p>
          <a:r>
            <a:rPr lang="fr-BE"/>
            <a:t>Techinicien Commerciaux</a:t>
          </a:r>
        </a:p>
        <a:p>
          <a:r>
            <a:rPr lang="fr-BE"/>
            <a:t>Pirnay I</a:t>
          </a:r>
        </a:p>
      </dgm:t>
    </dgm:pt>
    <dgm:pt modelId="{432BA6F5-6399-4A02-9669-8D29EBE7176A}" type="parTrans" cxnId="{1AF4619A-A5D8-4FBF-8377-82C45B577519}">
      <dgm:prSet/>
      <dgm:spPr/>
      <dgm:t>
        <a:bodyPr/>
        <a:lstStyle/>
        <a:p>
          <a:endParaRPr lang="fr-BE"/>
        </a:p>
      </dgm:t>
    </dgm:pt>
    <dgm:pt modelId="{E1808FF6-CDBF-4323-863F-0DF5D0643F36}" type="sibTrans" cxnId="{1AF4619A-A5D8-4FBF-8377-82C45B577519}">
      <dgm:prSet/>
      <dgm:spPr/>
      <dgm:t>
        <a:bodyPr/>
        <a:lstStyle/>
        <a:p>
          <a:endParaRPr lang="fr-BE"/>
        </a:p>
      </dgm:t>
    </dgm:pt>
    <dgm:pt modelId="{40592577-379C-4795-AD55-DA3CE4B9A65A}">
      <dgm:prSet/>
      <dgm:spPr/>
      <dgm:t>
        <a:bodyPr/>
        <a:lstStyle/>
        <a:p>
          <a:r>
            <a:rPr lang="fr-BE"/>
            <a:t>ASF</a:t>
          </a:r>
        </a:p>
        <a:p>
          <a:r>
            <a:rPr lang="fr-BE"/>
            <a:t>Tromme Béatrice</a:t>
          </a:r>
        </a:p>
      </dgm:t>
    </dgm:pt>
    <dgm:pt modelId="{03F6AEE1-1B92-4518-8A45-1FFF0F6A607E}" type="parTrans" cxnId="{9924DD1D-9367-415F-AEB9-7C94FBAD8D5B}">
      <dgm:prSet/>
      <dgm:spPr/>
      <dgm:t>
        <a:bodyPr/>
        <a:lstStyle/>
        <a:p>
          <a:endParaRPr lang="fr-BE"/>
        </a:p>
      </dgm:t>
    </dgm:pt>
    <dgm:pt modelId="{27CF1793-B40B-4E41-99C6-32DCB9CFCEC0}" type="sibTrans" cxnId="{9924DD1D-9367-415F-AEB9-7C94FBAD8D5B}">
      <dgm:prSet/>
      <dgm:spPr/>
      <dgm:t>
        <a:bodyPr/>
        <a:lstStyle/>
        <a:p>
          <a:endParaRPr lang="fr-BE"/>
        </a:p>
      </dgm:t>
    </dgm:pt>
    <dgm:pt modelId="{D0F3F4E0-41FC-48B3-9ECC-4FE1A5DC6633}">
      <dgm:prSet/>
      <dgm:spPr/>
      <dgm:t>
        <a:bodyPr/>
        <a:lstStyle/>
        <a:p>
          <a:r>
            <a:rPr lang="fr-BE" dirty="0"/>
            <a:t>Communication &amp; multimédia</a:t>
          </a:r>
        </a:p>
        <a:p>
          <a:r>
            <a:rPr lang="fr-BE" dirty="0" err="1" smtClean="0"/>
            <a:t>Melebeck</a:t>
          </a:r>
          <a:r>
            <a:rPr lang="fr-BE" dirty="0" smtClean="0"/>
            <a:t> </a:t>
          </a:r>
          <a:r>
            <a:rPr lang="fr-BE" dirty="0"/>
            <a:t>Nicolas</a:t>
          </a:r>
        </a:p>
      </dgm:t>
    </dgm:pt>
    <dgm:pt modelId="{3155819C-0066-4E14-BEBA-70F05D813E06}" type="parTrans" cxnId="{922AC63E-0A47-4F94-AB76-26579B1049A4}">
      <dgm:prSet/>
      <dgm:spPr/>
      <dgm:t>
        <a:bodyPr/>
        <a:lstStyle/>
        <a:p>
          <a:endParaRPr lang="fr-BE"/>
        </a:p>
      </dgm:t>
    </dgm:pt>
    <dgm:pt modelId="{780D42C4-0F21-4ABF-BF8E-43095A99B322}" type="sibTrans" cxnId="{922AC63E-0A47-4F94-AB76-26579B1049A4}">
      <dgm:prSet/>
      <dgm:spPr/>
      <dgm:t>
        <a:bodyPr/>
        <a:lstStyle/>
        <a:p>
          <a:endParaRPr lang="fr-BE"/>
        </a:p>
      </dgm:t>
    </dgm:pt>
    <dgm:pt modelId="{DE7C5E24-6F08-44F6-BC1B-C71BA09CBE3C}">
      <dgm:prSet/>
      <dgm:spPr/>
      <dgm:t>
        <a:bodyPr/>
        <a:lstStyle/>
        <a:p>
          <a:endParaRPr lang="fr-BE"/>
        </a:p>
      </dgm:t>
    </dgm:pt>
    <dgm:pt modelId="{1623466A-4723-4DF5-868D-A96975EC34F5}" type="parTrans" cxnId="{C071FB0D-FADD-485E-9E3A-98B5FCE4D875}">
      <dgm:prSet/>
      <dgm:spPr/>
      <dgm:t>
        <a:bodyPr/>
        <a:lstStyle/>
        <a:p>
          <a:endParaRPr lang="fr-BE"/>
        </a:p>
      </dgm:t>
    </dgm:pt>
    <dgm:pt modelId="{40B09824-B451-4A72-B848-B58A2E8A11A4}" type="sibTrans" cxnId="{C071FB0D-FADD-485E-9E3A-98B5FCE4D875}">
      <dgm:prSet/>
      <dgm:spPr/>
      <dgm:t>
        <a:bodyPr/>
        <a:lstStyle/>
        <a:p>
          <a:endParaRPr lang="fr-BE"/>
        </a:p>
      </dgm:t>
    </dgm:pt>
    <dgm:pt modelId="{ED786481-AE4C-4421-B999-46EE2EC4BD6E}">
      <dgm:prSet/>
      <dgm:spPr/>
      <dgm:t>
        <a:bodyPr/>
        <a:lstStyle/>
        <a:p>
          <a:endParaRPr lang="fr-BE"/>
        </a:p>
      </dgm:t>
    </dgm:pt>
    <dgm:pt modelId="{1163E628-AE89-4140-89C0-C9B1565EE78A}" type="parTrans" cxnId="{51E9B385-095E-476E-9FD9-A6644D451379}">
      <dgm:prSet/>
      <dgm:spPr/>
      <dgm:t>
        <a:bodyPr/>
        <a:lstStyle/>
        <a:p>
          <a:endParaRPr lang="fr-BE"/>
        </a:p>
      </dgm:t>
    </dgm:pt>
    <dgm:pt modelId="{B00F40D2-CB8B-4E15-87C5-CB469E6EAD0F}" type="sibTrans" cxnId="{51E9B385-095E-476E-9FD9-A6644D451379}">
      <dgm:prSet/>
      <dgm:spPr/>
      <dgm:t>
        <a:bodyPr/>
        <a:lstStyle/>
        <a:p>
          <a:endParaRPr lang="fr-BE"/>
        </a:p>
      </dgm:t>
    </dgm:pt>
    <dgm:pt modelId="{19A49B5A-7A5F-4761-BFBF-BAE99C431A2F}">
      <dgm:prSet/>
      <dgm:spPr/>
      <dgm:t>
        <a:bodyPr/>
        <a:lstStyle/>
        <a:p>
          <a:endParaRPr lang="fr-BE"/>
        </a:p>
      </dgm:t>
    </dgm:pt>
    <dgm:pt modelId="{8FBCC93B-7DF1-402D-9092-B848DE9CFD7D}" type="parTrans" cxnId="{355424AB-0A14-46CF-B06A-BBF24CD9B10A}">
      <dgm:prSet/>
      <dgm:spPr/>
      <dgm:t>
        <a:bodyPr/>
        <a:lstStyle/>
        <a:p>
          <a:endParaRPr lang="fr-BE"/>
        </a:p>
      </dgm:t>
    </dgm:pt>
    <dgm:pt modelId="{5D2955AF-2778-4FA0-A0CE-5883FD01C883}" type="sibTrans" cxnId="{355424AB-0A14-46CF-B06A-BBF24CD9B10A}">
      <dgm:prSet/>
      <dgm:spPr/>
      <dgm:t>
        <a:bodyPr/>
        <a:lstStyle/>
        <a:p>
          <a:endParaRPr lang="fr-BE"/>
        </a:p>
      </dgm:t>
    </dgm:pt>
    <dgm:pt modelId="{38D39EA8-0E0B-4A21-A0AB-C5D8B59E26AA}">
      <dgm:prSet/>
      <dgm:spPr/>
      <dgm:t>
        <a:bodyPr/>
        <a:lstStyle/>
        <a:p>
          <a:r>
            <a:rPr lang="fr-BE"/>
            <a:t>CESS et langues</a:t>
          </a:r>
        </a:p>
        <a:p>
          <a:r>
            <a:rPr lang="fr-BE"/>
            <a:t>Borsu Romain</a:t>
          </a:r>
        </a:p>
      </dgm:t>
    </dgm:pt>
    <dgm:pt modelId="{13811534-AFA7-4F16-B313-B0A1FF91099A}" type="parTrans" cxnId="{1195EB33-1B34-411B-AC06-9691CE9C3DFC}">
      <dgm:prSet/>
      <dgm:spPr/>
      <dgm:t>
        <a:bodyPr/>
        <a:lstStyle/>
        <a:p>
          <a:endParaRPr lang="fr-BE"/>
        </a:p>
      </dgm:t>
    </dgm:pt>
    <dgm:pt modelId="{BFD9062C-8F63-43F4-B094-11F24833C540}" type="sibTrans" cxnId="{1195EB33-1B34-411B-AC06-9691CE9C3DFC}">
      <dgm:prSet/>
      <dgm:spPr/>
      <dgm:t>
        <a:bodyPr/>
        <a:lstStyle/>
        <a:p>
          <a:endParaRPr lang="fr-BE"/>
        </a:p>
      </dgm:t>
    </dgm:pt>
    <dgm:pt modelId="{5834EEFA-22C1-4539-9326-9A4B36FFE8BB}">
      <dgm:prSet/>
      <dgm:spPr/>
      <dgm:t>
        <a:bodyPr/>
        <a:lstStyle/>
        <a:p>
          <a:endParaRPr lang="fr-BE"/>
        </a:p>
      </dgm:t>
    </dgm:pt>
    <dgm:pt modelId="{A0E9B055-2081-497E-A29E-8FC3AD524B3C}" type="parTrans" cxnId="{12A1B3EA-9002-412F-9A6A-F89EB0E61784}">
      <dgm:prSet/>
      <dgm:spPr/>
      <dgm:t>
        <a:bodyPr/>
        <a:lstStyle/>
        <a:p>
          <a:endParaRPr lang="fr-BE"/>
        </a:p>
      </dgm:t>
    </dgm:pt>
    <dgm:pt modelId="{32E0C90F-2F9F-4E1A-9F8D-232F61471064}" type="sibTrans" cxnId="{12A1B3EA-9002-412F-9A6A-F89EB0E61784}">
      <dgm:prSet/>
      <dgm:spPr/>
      <dgm:t>
        <a:bodyPr/>
        <a:lstStyle/>
        <a:p>
          <a:endParaRPr lang="fr-BE"/>
        </a:p>
      </dgm:t>
    </dgm:pt>
    <dgm:pt modelId="{DA184FB5-AB8F-4410-A807-7D48C8AFBD61}">
      <dgm:prSet phldrT="[Texte]"/>
      <dgm:spPr/>
      <dgm:t>
        <a:bodyPr/>
        <a:lstStyle/>
        <a:p>
          <a:r>
            <a:rPr lang="fr-BE" dirty="0"/>
            <a:t>Le bachelier comptabilité</a:t>
          </a:r>
        </a:p>
        <a:p>
          <a:r>
            <a:rPr lang="fr-BE" dirty="0" err="1"/>
            <a:t>Montulet</a:t>
          </a:r>
          <a:r>
            <a:rPr lang="fr-BE" dirty="0"/>
            <a:t> M-P</a:t>
          </a:r>
        </a:p>
        <a:p>
          <a:r>
            <a:rPr lang="fr-BE" dirty="0" err="1"/>
            <a:t>Angilella</a:t>
          </a:r>
          <a:r>
            <a:rPr lang="fr-BE" dirty="0"/>
            <a:t> C</a:t>
          </a:r>
        </a:p>
      </dgm:t>
    </dgm:pt>
    <dgm:pt modelId="{E4465889-AEA2-43AF-A5AC-DCD4CE17BC54}" type="sibTrans" cxnId="{149E4809-5BC7-47D5-948E-E67F191C7793}">
      <dgm:prSet/>
      <dgm:spPr/>
      <dgm:t>
        <a:bodyPr/>
        <a:lstStyle/>
        <a:p>
          <a:endParaRPr lang="fr-BE"/>
        </a:p>
      </dgm:t>
    </dgm:pt>
    <dgm:pt modelId="{97050B25-5C06-43F9-A137-66DCE9CEA015}" type="parTrans" cxnId="{149E4809-5BC7-47D5-948E-E67F191C7793}">
      <dgm:prSet/>
      <dgm:spPr/>
      <dgm:t>
        <a:bodyPr/>
        <a:lstStyle/>
        <a:p>
          <a:endParaRPr lang="fr-BE"/>
        </a:p>
      </dgm:t>
    </dgm:pt>
    <dgm:pt modelId="{2FBF3C37-60F0-4E40-A9E5-ECFAAC684224}">
      <dgm:prSet/>
      <dgm:spPr/>
      <dgm:t>
        <a:bodyPr/>
        <a:lstStyle/>
        <a:p>
          <a:endParaRPr lang="fr-BE"/>
        </a:p>
      </dgm:t>
    </dgm:pt>
    <dgm:pt modelId="{C21247C7-9332-45E6-9B3D-768CF3503B70}" type="parTrans" cxnId="{F2B3A293-727E-4144-9E1C-49A658D7F4E7}">
      <dgm:prSet/>
      <dgm:spPr/>
      <dgm:t>
        <a:bodyPr/>
        <a:lstStyle/>
        <a:p>
          <a:endParaRPr lang="fr-BE"/>
        </a:p>
      </dgm:t>
    </dgm:pt>
    <dgm:pt modelId="{88637656-809B-4379-A70E-A7267B8CA788}" type="sibTrans" cxnId="{F2B3A293-727E-4144-9E1C-49A658D7F4E7}">
      <dgm:prSet/>
      <dgm:spPr/>
      <dgm:t>
        <a:bodyPr/>
        <a:lstStyle/>
        <a:p>
          <a:endParaRPr lang="fr-BE"/>
        </a:p>
      </dgm:t>
    </dgm:pt>
    <dgm:pt modelId="{B03AA3DD-95D3-47B5-95FE-04D0AD92ABDA}">
      <dgm:prSet/>
      <dgm:spPr/>
      <dgm:t>
        <a:bodyPr/>
        <a:lstStyle/>
        <a:p>
          <a:endParaRPr lang="fr-BE"/>
        </a:p>
      </dgm:t>
    </dgm:pt>
    <dgm:pt modelId="{2317D08F-4D6A-4D94-AFAD-750755EFB5C0}" type="parTrans" cxnId="{022FFAD5-14C0-4DE5-AC65-F0D676099E07}">
      <dgm:prSet/>
      <dgm:spPr/>
      <dgm:t>
        <a:bodyPr/>
        <a:lstStyle/>
        <a:p>
          <a:endParaRPr lang="fr-BE"/>
        </a:p>
      </dgm:t>
    </dgm:pt>
    <dgm:pt modelId="{76D4D74B-AACD-4A11-892C-95202BE20149}" type="sibTrans" cxnId="{022FFAD5-14C0-4DE5-AC65-F0D676099E07}">
      <dgm:prSet/>
      <dgm:spPr/>
      <dgm:t>
        <a:bodyPr/>
        <a:lstStyle/>
        <a:p>
          <a:endParaRPr lang="fr-BE"/>
        </a:p>
      </dgm:t>
    </dgm:pt>
    <dgm:pt modelId="{308ADBA0-123C-4A2C-88A0-E58504FBDB37}">
      <dgm:prSet/>
      <dgm:spPr/>
      <dgm:t>
        <a:bodyPr/>
        <a:lstStyle/>
        <a:p>
          <a:endParaRPr lang="fr-BE"/>
        </a:p>
      </dgm:t>
    </dgm:pt>
    <dgm:pt modelId="{2A8DD1E6-3202-4738-AC88-4E6FD5C8C2D2}" type="parTrans" cxnId="{5595DB9E-13DC-40ED-9E4B-96DA72B13C36}">
      <dgm:prSet/>
      <dgm:spPr/>
      <dgm:t>
        <a:bodyPr/>
        <a:lstStyle/>
        <a:p>
          <a:endParaRPr lang="fr-BE"/>
        </a:p>
      </dgm:t>
    </dgm:pt>
    <dgm:pt modelId="{5D397788-2CB0-4771-A50E-361AE79DBB84}" type="sibTrans" cxnId="{5595DB9E-13DC-40ED-9E4B-96DA72B13C36}">
      <dgm:prSet/>
      <dgm:spPr/>
      <dgm:t>
        <a:bodyPr/>
        <a:lstStyle/>
        <a:p>
          <a:endParaRPr lang="fr-BE"/>
        </a:p>
      </dgm:t>
    </dgm:pt>
    <dgm:pt modelId="{457043DC-2D1F-4C1F-B39E-F0A43BA09FE0}">
      <dgm:prSet/>
      <dgm:spPr/>
      <dgm:t>
        <a:bodyPr/>
        <a:lstStyle/>
        <a:p>
          <a:endParaRPr lang="fr-BE"/>
        </a:p>
      </dgm:t>
    </dgm:pt>
    <dgm:pt modelId="{0345F689-71B7-481F-921F-F0EB319AD308}" type="parTrans" cxnId="{31DD1349-3907-47FE-B230-4E17CBFA5A25}">
      <dgm:prSet/>
      <dgm:spPr/>
      <dgm:t>
        <a:bodyPr/>
        <a:lstStyle/>
        <a:p>
          <a:endParaRPr lang="fr-BE"/>
        </a:p>
      </dgm:t>
    </dgm:pt>
    <dgm:pt modelId="{0AEFC683-1657-4D44-A9FE-EE8330238E3C}" type="sibTrans" cxnId="{31DD1349-3907-47FE-B230-4E17CBFA5A25}">
      <dgm:prSet/>
      <dgm:spPr/>
      <dgm:t>
        <a:bodyPr/>
        <a:lstStyle/>
        <a:p>
          <a:endParaRPr lang="fr-BE"/>
        </a:p>
      </dgm:t>
    </dgm:pt>
    <dgm:pt modelId="{89B2FEA3-C53D-4237-B33B-0BE274DF8FDE}" type="pres">
      <dgm:prSet presAssocID="{25D14478-065F-4AA3-BD48-00E54ECD6C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579CFAC-9651-4EAD-AA59-DB0AB31C49EA}" type="pres">
      <dgm:prSet presAssocID="{DA184FB5-AB8F-4410-A807-7D48C8AFBD61}" presName="circ1" presStyleLbl="vennNode1" presStyleIdx="0" presStyleCnt="7"/>
      <dgm:spPr/>
      <dgm:t>
        <a:bodyPr/>
        <a:lstStyle/>
        <a:p>
          <a:endParaRPr lang="fr-BE"/>
        </a:p>
      </dgm:t>
    </dgm:pt>
    <dgm:pt modelId="{53C1066B-1B76-4526-ACE3-EF3FBAB3E78F}" type="pres">
      <dgm:prSet presAssocID="{DA184FB5-AB8F-4410-A807-7D48C8AFBD6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828A790-11B3-4D71-B5FC-55A41EDC065B}" type="pres">
      <dgm:prSet presAssocID="{B952BEA3-2396-49F0-8411-5D311053E678}" presName="circ2" presStyleLbl="vennNode1" presStyleIdx="1" presStyleCnt="7"/>
      <dgm:spPr/>
      <dgm:t>
        <a:bodyPr/>
        <a:lstStyle/>
        <a:p>
          <a:endParaRPr lang="fr-BE"/>
        </a:p>
      </dgm:t>
    </dgm:pt>
    <dgm:pt modelId="{E39D8700-36E8-4C5C-BF68-C73E1CBC44D0}" type="pres">
      <dgm:prSet presAssocID="{B952BEA3-2396-49F0-8411-5D311053E6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03849B8-D3B2-4C43-84D4-CB45C7DE273A}" type="pres">
      <dgm:prSet presAssocID="{38D39EA8-0E0B-4A21-A0AB-C5D8B59E26AA}" presName="circ3" presStyleLbl="vennNode1" presStyleIdx="2" presStyleCnt="7"/>
      <dgm:spPr/>
      <dgm:t>
        <a:bodyPr/>
        <a:lstStyle/>
        <a:p>
          <a:endParaRPr lang="fr-BE"/>
        </a:p>
      </dgm:t>
    </dgm:pt>
    <dgm:pt modelId="{5BB9D438-F2B6-4DC0-A8CD-02DDC8F1D231}" type="pres">
      <dgm:prSet presAssocID="{38D39EA8-0E0B-4A21-A0AB-C5D8B59E26A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83F7BE6-0425-4566-810B-B7B562625DC7}" type="pres">
      <dgm:prSet presAssocID="{D0F3F4E0-41FC-48B3-9ECC-4FE1A5DC6633}" presName="circ4" presStyleLbl="vennNode1" presStyleIdx="3" presStyleCnt="7"/>
      <dgm:spPr/>
      <dgm:t>
        <a:bodyPr/>
        <a:lstStyle/>
        <a:p>
          <a:endParaRPr lang="fr-BE"/>
        </a:p>
      </dgm:t>
    </dgm:pt>
    <dgm:pt modelId="{9979C768-AF72-4C31-AB6C-C2E82DA62146}" type="pres">
      <dgm:prSet presAssocID="{D0F3F4E0-41FC-48B3-9ECC-4FE1A5DC663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BA23BE5-FB93-4A01-BBA9-5D6ED8936D80}" type="pres">
      <dgm:prSet presAssocID="{E5AC25DF-4CF2-4CE7-89B9-999F0FA20CF4}" presName="circ5" presStyleLbl="vennNode1" presStyleIdx="4" presStyleCnt="7"/>
      <dgm:spPr/>
      <dgm:t>
        <a:bodyPr/>
        <a:lstStyle/>
        <a:p>
          <a:endParaRPr lang="fr-BE"/>
        </a:p>
      </dgm:t>
    </dgm:pt>
    <dgm:pt modelId="{C0D1D857-6C7C-44FB-9585-91CE56DECE72}" type="pres">
      <dgm:prSet presAssocID="{E5AC25DF-4CF2-4CE7-89B9-999F0FA20CF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AD33ECF-B410-4A54-AA24-FE8024A04A1D}" type="pres">
      <dgm:prSet presAssocID="{40592577-379C-4795-AD55-DA3CE4B9A65A}" presName="circ6" presStyleLbl="vennNode1" presStyleIdx="5" presStyleCnt="7"/>
      <dgm:spPr/>
      <dgm:t>
        <a:bodyPr/>
        <a:lstStyle/>
        <a:p>
          <a:endParaRPr lang="fr-BE"/>
        </a:p>
      </dgm:t>
    </dgm:pt>
    <dgm:pt modelId="{436448BC-57F0-4EAB-A2C6-F14C44DFD119}" type="pres">
      <dgm:prSet presAssocID="{40592577-379C-4795-AD55-DA3CE4B9A65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7DFC009-4E66-4697-9749-31C48DB63659}" type="pres">
      <dgm:prSet presAssocID="{5D3F0A3F-D9E2-47DC-8B58-502B7BED67EA}" presName="circ7" presStyleLbl="vennNode1" presStyleIdx="6" presStyleCnt="7"/>
      <dgm:spPr/>
      <dgm:t>
        <a:bodyPr/>
        <a:lstStyle/>
        <a:p>
          <a:endParaRPr lang="fr-BE"/>
        </a:p>
      </dgm:t>
    </dgm:pt>
    <dgm:pt modelId="{18059C83-28B8-4FBE-814D-DF5C9675DAF7}" type="pres">
      <dgm:prSet presAssocID="{5D3F0A3F-D9E2-47DC-8B58-502B7BED67EA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CFCB52C0-C496-45DE-B0D1-1B532EC8B258}" type="presOf" srcId="{E5AC25DF-4CF2-4CE7-89B9-999F0FA20CF4}" destId="{C0D1D857-6C7C-44FB-9585-91CE56DECE72}" srcOrd="0" destOrd="0" presId="urn:microsoft.com/office/officeart/2005/8/layout/venn1"/>
    <dgm:cxn modelId="{D3580005-98BB-45EE-9E59-72D63A640BE6}" type="presOf" srcId="{D0F3F4E0-41FC-48B3-9ECC-4FE1A5DC6633}" destId="{9979C768-AF72-4C31-AB6C-C2E82DA62146}" srcOrd="0" destOrd="0" presId="urn:microsoft.com/office/officeart/2005/8/layout/venn1"/>
    <dgm:cxn modelId="{31DD1349-3907-47FE-B230-4E17CBFA5A25}" srcId="{25D14478-065F-4AA3-BD48-00E54ECD6CA6}" destId="{457043DC-2D1F-4C1F-B39E-F0A43BA09FE0}" srcOrd="16" destOrd="0" parTransId="{0345F689-71B7-481F-921F-F0EB319AD308}" sibTransId="{0AEFC683-1657-4D44-A9FE-EE8330238E3C}"/>
    <dgm:cxn modelId="{355424AB-0A14-46CF-B06A-BBF24CD9B10A}" srcId="{25D14478-065F-4AA3-BD48-00E54ECD6CA6}" destId="{19A49B5A-7A5F-4761-BFBF-BAE99C431A2F}" srcOrd="8" destOrd="0" parTransId="{8FBCC93B-7DF1-402D-9092-B848DE9CFD7D}" sibTransId="{5D2955AF-2778-4FA0-A0CE-5883FD01C883}"/>
    <dgm:cxn modelId="{9924DD1D-9367-415F-AEB9-7C94FBAD8D5B}" srcId="{25D14478-065F-4AA3-BD48-00E54ECD6CA6}" destId="{40592577-379C-4795-AD55-DA3CE4B9A65A}" srcOrd="5" destOrd="0" parTransId="{03F6AEE1-1B92-4518-8A45-1FFF0F6A607E}" sibTransId="{27CF1793-B40B-4E41-99C6-32DCB9CFCEC0}"/>
    <dgm:cxn modelId="{022FFAD5-14C0-4DE5-AC65-F0D676099E07}" srcId="{25D14478-065F-4AA3-BD48-00E54ECD6CA6}" destId="{B03AA3DD-95D3-47B5-95FE-04D0AD92ABDA}" srcOrd="14" destOrd="0" parTransId="{2317D08F-4D6A-4D94-AFAD-750755EFB5C0}" sibTransId="{76D4D74B-AACD-4A11-892C-95202BE20149}"/>
    <dgm:cxn modelId="{12066BDC-C56A-423C-B2F0-1AD5A31633D7}" srcId="{25D14478-065F-4AA3-BD48-00E54ECD6CA6}" destId="{C8A5C15D-B379-4310-9B92-820C5798314D}" srcOrd="11" destOrd="0" parTransId="{A9B69B10-8488-44A7-B6EC-97C76BDEC903}" sibTransId="{5A22E671-4EDD-4857-AF7F-9AAAD06BCB70}"/>
    <dgm:cxn modelId="{51E9B385-095E-476E-9FD9-A6644D451379}" srcId="{25D14478-065F-4AA3-BD48-00E54ECD6CA6}" destId="{ED786481-AE4C-4421-B999-46EE2EC4BD6E}" srcOrd="7" destOrd="0" parTransId="{1163E628-AE89-4140-89C0-C9B1565EE78A}" sibTransId="{B00F40D2-CB8B-4E15-87C5-CB469E6EAD0F}"/>
    <dgm:cxn modelId="{C071FB0D-FADD-485E-9E3A-98B5FCE4D875}" srcId="{25D14478-065F-4AA3-BD48-00E54ECD6CA6}" destId="{DE7C5E24-6F08-44F6-BC1B-C71BA09CBE3C}" srcOrd="9" destOrd="0" parTransId="{1623466A-4723-4DF5-868D-A96975EC34F5}" sibTransId="{40B09824-B451-4A72-B848-B58A2E8A11A4}"/>
    <dgm:cxn modelId="{51281953-E7FE-46CB-BD38-C29D218B0E2C}" type="presOf" srcId="{40592577-379C-4795-AD55-DA3CE4B9A65A}" destId="{436448BC-57F0-4EAB-A2C6-F14C44DFD119}" srcOrd="0" destOrd="0" presId="urn:microsoft.com/office/officeart/2005/8/layout/venn1"/>
    <dgm:cxn modelId="{9782A404-22A1-4955-85E9-33E885A92CE2}" srcId="{25D14478-065F-4AA3-BD48-00E54ECD6CA6}" destId="{F0CE7615-D861-47C7-886E-A49903A6BFE6}" srcOrd="12" destOrd="0" parTransId="{9504F0CB-9E7B-42DD-9AB6-6F0CB0C9CA6A}" sibTransId="{E316873F-EB69-4551-81CF-069F5392E270}"/>
    <dgm:cxn modelId="{F2B3A293-727E-4144-9E1C-49A658D7F4E7}" srcId="{25D14478-065F-4AA3-BD48-00E54ECD6CA6}" destId="{2FBF3C37-60F0-4E40-A9E5-ECFAAC684224}" srcOrd="13" destOrd="0" parTransId="{C21247C7-9332-45E6-9B3D-768CF3503B70}" sibTransId="{88637656-809B-4379-A70E-A7267B8CA788}"/>
    <dgm:cxn modelId="{F0BE44C8-0F1A-40E5-BC1E-A7D356D3DFBE}" type="presOf" srcId="{DA184FB5-AB8F-4410-A807-7D48C8AFBD61}" destId="{53C1066B-1B76-4526-ACE3-EF3FBAB3E78F}" srcOrd="0" destOrd="0" presId="urn:microsoft.com/office/officeart/2005/8/layout/venn1"/>
    <dgm:cxn modelId="{D813B7BF-92D8-4ED3-A200-BC8926696297}" srcId="{25D14478-065F-4AA3-BD48-00E54ECD6CA6}" destId="{E5AC25DF-4CF2-4CE7-89B9-999F0FA20CF4}" srcOrd="4" destOrd="0" parTransId="{20BBA031-19E0-4578-8E0E-8EC656724B7B}" sibTransId="{B07F36AE-50FF-4C26-8AA0-C2225886ACD1}"/>
    <dgm:cxn modelId="{5AB23B6A-CD8E-47BE-933C-497F5F803370}" srcId="{25D14478-065F-4AA3-BD48-00E54ECD6CA6}" destId="{B952BEA3-2396-49F0-8411-5D311053E678}" srcOrd="1" destOrd="0" parTransId="{E3BC32F1-AE34-4DAD-904F-19831DFF6044}" sibTransId="{C0305CC7-86D7-4636-A469-1537397BA842}"/>
    <dgm:cxn modelId="{5595DB9E-13DC-40ED-9E4B-96DA72B13C36}" srcId="{25D14478-065F-4AA3-BD48-00E54ECD6CA6}" destId="{308ADBA0-123C-4A2C-88A0-E58504FBDB37}" srcOrd="15" destOrd="0" parTransId="{2A8DD1E6-3202-4738-AC88-4E6FD5C8C2D2}" sibTransId="{5D397788-2CB0-4771-A50E-361AE79DBB84}"/>
    <dgm:cxn modelId="{6863E20D-9618-4A07-A149-94237A2FFA28}" type="presOf" srcId="{5D3F0A3F-D9E2-47DC-8B58-502B7BED67EA}" destId="{18059C83-28B8-4FBE-814D-DF5C9675DAF7}" srcOrd="0" destOrd="0" presId="urn:microsoft.com/office/officeart/2005/8/layout/venn1"/>
    <dgm:cxn modelId="{B6D821D8-8E1A-4B03-9541-374B0EF04C60}" type="presOf" srcId="{25D14478-065F-4AA3-BD48-00E54ECD6CA6}" destId="{89B2FEA3-C53D-4237-B33B-0BE274DF8FDE}" srcOrd="0" destOrd="0" presId="urn:microsoft.com/office/officeart/2005/8/layout/venn1"/>
    <dgm:cxn modelId="{12A1B3EA-9002-412F-9A6A-F89EB0E61784}" srcId="{25D14478-065F-4AA3-BD48-00E54ECD6CA6}" destId="{5834EEFA-22C1-4539-9326-9A4B36FFE8BB}" srcOrd="10" destOrd="0" parTransId="{A0E9B055-2081-497E-A29E-8FC3AD524B3C}" sibTransId="{32E0C90F-2F9F-4E1A-9F8D-232F61471064}"/>
    <dgm:cxn modelId="{96BCEB06-7BA3-4925-B792-3D60CA6084E3}" type="presOf" srcId="{B952BEA3-2396-49F0-8411-5D311053E678}" destId="{E39D8700-36E8-4C5C-BF68-C73E1CBC44D0}" srcOrd="0" destOrd="0" presId="urn:microsoft.com/office/officeart/2005/8/layout/venn1"/>
    <dgm:cxn modelId="{149E4809-5BC7-47D5-948E-E67F191C7793}" srcId="{25D14478-065F-4AA3-BD48-00E54ECD6CA6}" destId="{DA184FB5-AB8F-4410-A807-7D48C8AFBD61}" srcOrd="0" destOrd="0" parTransId="{97050B25-5C06-43F9-A137-66DCE9CEA015}" sibTransId="{E4465889-AEA2-43AF-A5AC-DCD4CE17BC54}"/>
    <dgm:cxn modelId="{4F8DDEFA-415C-46E7-BD4B-4F029C92FC1C}" type="presOf" srcId="{38D39EA8-0E0B-4A21-A0AB-C5D8B59E26AA}" destId="{5BB9D438-F2B6-4DC0-A8CD-02DDC8F1D231}" srcOrd="0" destOrd="0" presId="urn:microsoft.com/office/officeart/2005/8/layout/venn1"/>
    <dgm:cxn modelId="{1AF4619A-A5D8-4FBF-8377-82C45B577519}" srcId="{25D14478-065F-4AA3-BD48-00E54ECD6CA6}" destId="{5D3F0A3F-D9E2-47DC-8B58-502B7BED67EA}" srcOrd="6" destOrd="0" parTransId="{432BA6F5-6399-4A02-9669-8D29EBE7176A}" sibTransId="{E1808FF6-CDBF-4323-863F-0DF5D0643F36}"/>
    <dgm:cxn modelId="{1195EB33-1B34-411B-AC06-9691CE9C3DFC}" srcId="{25D14478-065F-4AA3-BD48-00E54ECD6CA6}" destId="{38D39EA8-0E0B-4A21-A0AB-C5D8B59E26AA}" srcOrd="2" destOrd="0" parTransId="{13811534-AFA7-4F16-B313-B0A1FF91099A}" sibTransId="{BFD9062C-8F63-43F4-B094-11F24833C540}"/>
    <dgm:cxn modelId="{922AC63E-0A47-4F94-AB76-26579B1049A4}" srcId="{25D14478-065F-4AA3-BD48-00E54ECD6CA6}" destId="{D0F3F4E0-41FC-48B3-9ECC-4FE1A5DC6633}" srcOrd="3" destOrd="0" parTransId="{3155819C-0066-4E14-BEBA-70F05D813E06}" sibTransId="{780D42C4-0F21-4ABF-BF8E-43095A99B322}"/>
    <dgm:cxn modelId="{27DDC944-7545-4BDA-B56A-1B1A4D23EF56}" type="presParOf" srcId="{89B2FEA3-C53D-4237-B33B-0BE274DF8FDE}" destId="{3579CFAC-9651-4EAD-AA59-DB0AB31C49EA}" srcOrd="0" destOrd="0" presId="urn:microsoft.com/office/officeart/2005/8/layout/venn1"/>
    <dgm:cxn modelId="{66E5BD34-5927-4B73-9474-1BD675FADE16}" type="presParOf" srcId="{89B2FEA3-C53D-4237-B33B-0BE274DF8FDE}" destId="{53C1066B-1B76-4526-ACE3-EF3FBAB3E78F}" srcOrd="1" destOrd="0" presId="urn:microsoft.com/office/officeart/2005/8/layout/venn1"/>
    <dgm:cxn modelId="{B382799B-8E84-4316-BD49-C4A47236238A}" type="presParOf" srcId="{89B2FEA3-C53D-4237-B33B-0BE274DF8FDE}" destId="{5828A790-11B3-4D71-B5FC-55A41EDC065B}" srcOrd="2" destOrd="0" presId="urn:microsoft.com/office/officeart/2005/8/layout/venn1"/>
    <dgm:cxn modelId="{806C063C-7B78-44FF-B195-A7D47B13A234}" type="presParOf" srcId="{89B2FEA3-C53D-4237-B33B-0BE274DF8FDE}" destId="{E39D8700-36E8-4C5C-BF68-C73E1CBC44D0}" srcOrd="3" destOrd="0" presId="urn:microsoft.com/office/officeart/2005/8/layout/venn1"/>
    <dgm:cxn modelId="{85EB1BD4-A589-4686-BD35-AD6657AEDBCE}" type="presParOf" srcId="{89B2FEA3-C53D-4237-B33B-0BE274DF8FDE}" destId="{103849B8-D3B2-4C43-84D4-CB45C7DE273A}" srcOrd="4" destOrd="0" presId="urn:microsoft.com/office/officeart/2005/8/layout/venn1"/>
    <dgm:cxn modelId="{2EDF422D-AEFB-4322-A1D7-ACB6EFD5B2EE}" type="presParOf" srcId="{89B2FEA3-C53D-4237-B33B-0BE274DF8FDE}" destId="{5BB9D438-F2B6-4DC0-A8CD-02DDC8F1D231}" srcOrd="5" destOrd="0" presId="urn:microsoft.com/office/officeart/2005/8/layout/venn1"/>
    <dgm:cxn modelId="{F812C3EC-0486-4DEE-B28B-F3136E245773}" type="presParOf" srcId="{89B2FEA3-C53D-4237-B33B-0BE274DF8FDE}" destId="{883F7BE6-0425-4566-810B-B7B562625DC7}" srcOrd="6" destOrd="0" presId="urn:microsoft.com/office/officeart/2005/8/layout/venn1"/>
    <dgm:cxn modelId="{C9D58792-7CFA-491C-AE55-049C8C67B4FB}" type="presParOf" srcId="{89B2FEA3-C53D-4237-B33B-0BE274DF8FDE}" destId="{9979C768-AF72-4C31-AB6C-C2E82DA62146}" srcOrd="7" destOrd="0" presId="urn:microsoft.com/office/officeart/2005/8/layout/venn1"/>
    <dgm:cxn modelId="{AF5F1BA6-6E48-4258-81B4-E31AC65DD560}" type="presParOf" srcId="{89B2FEA3-C53D-4237-B33B-0BE274DF8FDE}" destId="{5BA23BE5-FB93-4A01-BBA9-5D6ED8936D80}" srcOrd="8" destOrd="0" presId="urn:microsoft.com/office/officeart/2005/8/layout/venn1"/>
    <dgm:cxn modelId="{265AD39E-FD93-4112-A7EB-AED1D19E4F8B}" type="presParOf" srcId="{89B2FEA3-C53D-4237-B33B-0BE274DF8FDE}" destId="{C0D1D857-6C7C-44FB-9585-91CE56DECE72}" srcOrd="9" destOrd="0" presId="urn:microsoft.com/office/officeart/2005/8/layout/venn1"/>
    <dgm:cxn modelId="{08893ECD-9C52-4015-A0A8-33792EC5EDA6}" type="presParOf" srcId="{89B2FEA3-C53D-4237-B33B-0BE274DF8FDE}" destId="{7AD33ECF-B410-4A54-AA24-FE8024A04A1D}" srcOrd="10" destOrd="0" presId="urn:microsoft.com/office/officeart/2005/8/layout/venn1"/>
    <dgm:cxn modelId="{896DA5CF-DE95-4126-8C4C-0D1B764D048D}" type="presParOf" srcId="{89B2FEA3-C53D-4237-B33B-0BE274DF8FDE}" destId="{436448BC-57F0-4EAB-A2C6-F14C44DFD119}" srcOrd="11" destOrd="0" presId="urn:microsoft.com/office/officeart/2005/8/layout/venn1"/>
    <dgm:cxn modelId="{A12F4798-011E-4E88-9AF3-564C00E2C5A2}" type="presParOf" srcId="{89B2FEA3-C53D-4237-B33B-0BE274DF8FDE}" destId="{B7DFC009-4E66-4697-9749-31C48DB63659}" srcOrd="12" destOrd="0" presId="urn:microsoft.com/office/officeart/2005/8/layout/venn1"/>
    <dgm:cxn modelId="{9686D038-72C2-4897-A27A-78B107D09A88}" type="presParOf" srcId="{89B2FEA3-C53D-4237-B33B-0BE274DF8FDE}" destId="{18059C83-28B8-4FBE-814D-DF5C9675DAF7}" srcOrd="13" destOrd="0" presId="urn:microsoft.com/office/officeart/2005/8/layout/venn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9CFAC-9651-4EAD-AA59-DB0AB31C49EA}">
      <dsp:nvSpPr>
        <dsp:cNvPr id="0" name=""/>
        <dsp:cNvSpPr/>
      </dsp:nvSpPr>
      <dsp:spPr>
        <a:xfrm>
          <a:off x="2473500" y="1344886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C1066B-1B76-4526-ACE3-EF3FBAB3E78F}">
      <dsp:nvSpPr>
        <dsp:cNvPr id="0" name=""/>
        <dsp:cNvSpPr/>
      </dsp:nvSpPr>
      <dsp:spPr>
        <a:xfrm>
          <a:off x="2359588" y="125426"/>
          <a:ext cx="1790033" cy="9579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/>
            <a:t>Le bachelier comptabilité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/>
            <a:t>Montulet</a:t>
          </a:r>
          <a:r>
            <a:rPr lang="fr-BE" sz="1400" kern="1200" dirty="0"/>
            <a:t> M-P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/>
            <a:t>Angilella</a:t>
          </a:r>
          <a:r>
            <a:rPr lang="fr-BE" sz="1400" kern="1200" dirty="0"/>
            <a:t> C</a:t>
          </a:r>
        </a:p>
      </dsp:txBody>
      <dsp:txXfrm>
        <a:off x="2359588" y="125426"/>
        <a:ext cx="1790033" cy="957941"/>
      </dsp:txXfrm>
    </dsp:sp>
    <dsp:sp modelId="{5828A790-11B3-4D71-B5FC-55A41EDC065B}">
      <dsp:nvSpPr>
        <dsp:cNvPr id="0" name=""/>
        <dsp:cNvSpPr/>
      </dsp:nvSpPr>
      <dsp:spPr>
        <a:xfrm>
          <a:off x="2931748" y="1565212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-81886"/>
            <a:satOff val="835"/>
            <a:lumOff val="45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9D8700-36E8-4C5C-BF68-C73E1CBC44D0}">
      <dsp:nvSpPr>
        <dsp:cNvPr id="0" name=""/>
        <dsp:cNvSpPr/>
      </dsp:nvSpPr>
      <dsp:spPr>
        <a:xfrm>
          <a:off x="4686631" y="1035471"/>
          <a:ext cx="1692394" cy="105373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AAT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Janssens Claire </a:t>
          </a:r>
        </a:p>
      </dsp:txBody>
      <dsp:txXfrm>
        <a:off x="4686631" y="1035471"/>
        <a:ext cx="1692394" cy="1053735"/>
      </dsp:txXfrm>
    </dsp:sp>
    <dsp:sp modelId="{103849B8-D3B2-4C43-84D4-CB45C7DE273A}">
      <dsp:nvSpPr>
        <dsp:cNvPr id="0" name=""/>
        <dsp:cNvSpPr/>
      </dsp:nvSpPr>
      <dsp:spPr>
        <a:xfrm>
          <a:off x="3044357" y="2060947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-163772"/>
            <a:satOff val="1670"/>
            <a:lumOff val="91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B9D438-F2B6-4DC0-A8CD-02DDC8F1D231}">
      <dsp:nvSpPr>
        <dsp:cNvPr id="0" name=""/>
        <dsp:cNvSpPr/>
      </dsp:nvSpPr>
      <dsp:spPr>
        <a:xfrm>
          <a:off x="4849362" y="2376588"/>
          <a:ext cx="1659848" cy="112558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CESS et langues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Borsu Romain</a:t>
          </a:r>
        </a:p>
      </dsp:txBody>
      <dsp:txXfrm>
        <a:off x="4849362" y="2376588"/>
        <a:ext cx="1659848" cy="1125581"/>
      </dsp:txXfrm>
    </dsp:sp>
    <dsp:sp modelId="{883F7BE6-0425-4566-810B-B7B562625DC7}">
      <dsp:nvSpPr>
        <dsp:cNvPr id="0" name=""/>
        <dsp:cNvSpPr/>
      </dsp:nvSpPr>
      <dsp:spPr>
        <a:xfrm>
          <a:off x="2727359" y="2458492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-245659"/>
            <a:satOff val="2505"/>
            <a:lumOff val="137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79C768-AF72-4C31-AB6C-C2E82DA62146}">
      <dsp:nvSpPr>
        <dsp:cNvPr id="0" name=""/>
        <dsp:cNvSpPr/>
      </dsp:nvSpPr>
      <dsp:spPr>
        <a:xfrm>
          <a:off x="4133348" y="3885346"/>
          <a:ext cx="1790033" cy="102978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/>
            <a:t>Communication &amp; multimédia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Melebeck</a:t>
          </a:r>
          <a:r>
            <a:rPr lang="fr-BE" sz="1400" kern="1200" dirty="0" smtClean="0"/>
            <a:t> </a:t>
          </a:r>
          <a:r>
            <a:rPr lang="fr-BE" sz="1400" kern="1200" dirty="0"/>
            <a:t>Nicolas</a:t>
          </a:r>
        </a:p>
      </dsp:txBody>
      <dsp:txXfrm>
        <a:off x="4133348" y="3885346"/>
        <a:ext cx="1790033" cy="1029786"/>
      </dsp:txXfrm>
    </dsp:sp>
    <dsp:sp modelId="{5BA23BE5-FB93-4A01-BBA9-5D6ED8936D80}">
      <dsp:nvSpPr>
        <dsp:cNvPr id="0" name=""/>
        <dsp:cNvSpPr/>
      </dsp:nvSpPr>
      <dsp:spPr>
        <a:xfrm>
          <a:off x="2219640" y="2458492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-327545"/>
            <a:satOff val="3339"/>
            <a:lumOff val="183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D1D857-6C7C-44FB-9585-91CE56DECE72}">
      <dsp:nvSpPr>
        <dsp:cNvPr id="0" name=""/>
        <dsp:cNvSpPr/>
      </dsp:nvSpPr>
      <dsp:spPr>
        <a:xfrm>
          <a:off x="585828" y="3885346"/>
          <a:ext cx="1790033" cy="102978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/>
            <a:t>ALPHAS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/>
            <a:t>Cremer</a:t>
          </a:r>
          <a:r>
            <a:rPr lang="fr-BE" sz="1400" kern="1200" dirty="0"/>
            <a:t> Dimitri</a:t>
          </a:r>
        </a:p>
      </dsp:txBody>
      <dsp:txXfrm>
        <a:off x="585828" y="3885346"/>
        <a:ext cx="1790033" cy="1029786"/>
      </dsp:txXfrm>
    </dsp:sp>
    <dsp:sp modelId="{7AD33ECF-B410-4A54-AA24-FE8024A04A1D}">
      <dsp:nvSpPr>
        <dsp:cNvPr id="0" name=""/>
        <dsp:cNvSpPr/>
      </dsp:nvSpPr>
      <dsp:spPr>
        <a:xfrm>
          <a:off x="1902642" y="2060947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-409431"/>
            <a:satOff val="4174"/>
            <a:lumOff val="229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6448BC-57F0-4EAB-A2C6-F14C44DFD119}">
      <dsp:nvSpPr>
        <dsp:cNvPr id="0" name=""/>
        <dsp:cNvSpPr/>
      </dsp:nvSpPr>
      <dsp:spPr>
        <a:xfrm>
          <a:off x="0" y="2376588"/>
          <a:ext cx="1659848" cy="112558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ASF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Tromme Béatrice</a:t>
          </a:r>
        </a:p>
      </dsp:txBody>
      <dsp:txXfrm>
        <a:off x="0" y="2376588"/>
        <a:ext cx="1659848" cy="1125581"/>
      </dsp:txXfrm>
    </dsp:sp>
    <dsp:sp modelId="{B7DFC009-4E66-4697-9749-31C48DB63659}">
      <dsp:nvSpPr>
        <dsp:cNvPr id="0" name=""/>
        <dsp:cNvSpPr/>
      </dsp:nvSpPr>
      <dsp:spPr>
        <a:xfrm>
          <a:off x="2015251" y="1565212"/>
          <a:ext cx="1562210" cy="1562402"/>
        </a:xfrm>
        <a:prstGeom prst="ellipse">
          <a:avLst/>
        </a:prstGeom>
        <a:solidFill>
          <a:schemeClr val="accent2">
            <a:shade val="80000"/>
            <a:alpha val="50000"/>
            <a:hueOff val="-491317"/>
            <a:satOff val="5009"/>
            <a:lumOff val="27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059C83-28B8-4FBE-814D-DF5C9675DAF7}">
      <dsp:nvSpPr>
        <dsp:cNvPr id="0" name=""/>
        <dsp:cNvSpPr/>
      </dsp:nvSpPr>
      <dsp:spPr>
        <a:xfrm>
          <a:off x="130184" y="1035471"/>
          <a:ext cx="1692394" cy="105373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Techinicien Commerciaux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/>
            <a:t>Pirnay I</a:t>
          </a:r>
        </a:p>
      </dsp:txBody>
      <dsp:txXfrm>
        <a:off x="130184" y="1035471"/>
        <a:ext cx="1692394" cy="105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548E34A-E06C-4734-A18E-E0EDA56C338A}" type="datetimeFigureOut">
              <a:rPr lang="fr-BE" smtClean="0"/>
              <a:t>6/12/2019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220CC3C-44C3-47C7-81A9-C1D31A0CD2FA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pepscom.be/index.php/le-service-qualit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hyperlink" Target="mailto:Nicolas.Melebeck@provincedeliege.b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Qualit&#233;.Psvscom@provincedeliege.be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Journée pédagogique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Plan qualité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Rôle de coordinateur qualité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Rôle des ambassadeurs qualité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Les focus groupes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951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Résultat de recherche d'images pour &quot;chapeau diplomé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81" y="1227376"/>
            <a:ext cx="1742980" cy="1307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25887">
            <a:off x="252957" y="1265254"/>
            <a:ext cx="631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C00000"/>
                </a:solidFill>
                <a:latin typeface="Bilius" pitchFamily="2" charset="0"/>
              </a:rPr>
              <a:t>M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obiliser et mettre en valeur </a:t>
            </a:r>
            <a:r>
              <a:rPr lang="fr-BE" b="1" dirty="0" smtClean="0">
                <a:solidFill>
                  <a:schemeClr val="tx1"/>
                </a:solidFill>
                <a:latin typeface="Bilius" pitchFamily="2" charset="0"/>
              </a:rPr>
              <a:t>les démarches « qualité » </a:t>
            </a:r>
            <a:r>
              <a:rPr lang="fr-BE" b="1" dirty="0" smtClean="0">
                <a:latin typeface="Bilius" pitchFamily="2" charset="0"/>
              </a:rPr>
              <a:t>existantes; </a:t>
            </a:r>
            <a:endParaRPr lang="fr-BE" b="1" dirty="0">
              <a:latin typeface="Bilius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808312" cy="3003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4" descr="Résultat de recherche d'images pour &quot;bus rouge londres illustra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155575" y="154658"/>
            <a:ext cx="1867403" cy="1258322"/>
            <a:chOff x="155575" y="154658"/>
            <a:chExt cx="1867403" cy="1258322"/>
          </a:xfrm>
        </p:grpSpPr>
        <p:pic>
          <p:nvPicPr>
            <p:cNvPr id="8" name="Picture 8" descr="Résultat de recherche d'images pour &quot;objectif&quot;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658"/>
              <a:ext cx="1556821" cy="1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20258446">
              <a:off x="340697" y="1105203"/>
              <a:ext cx="168228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fr-BE" sz="1400" dirty="0" smtClean="0">
                  <a:latin typeface="Impact" panose="020B0806030902050204" pitchFamily="34" charset="0"/>
                </a:rPr>
                <a:t>Fonction qualité ? </a:t>
              </a:r>
              <a:endParaRPr lang="fr-BE" sz="1400" dirty="0">
                <a:latin typeface="Impact" panose="020B0806030902050204" pitchFamily="34" charset="0"/>
              </a:endParaRPr>
            </a:p>
          </p:txBody>
        </p:sp>
      </p:grpSp>
      <p:pic>
        <p:nvPicPr>
          <p:cNvPr id="5127" name="Picture 7" descr="Résultat de recherche d'images pour &quot;bus rouge londres illustration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41152"/>
            <a:ext cx="1684035" cy="1684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8024" y="2823319"/>
            <a:ext cx="358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Plan de formations aux outils numériques et pratiques professionnelles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414908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Plan d’actions visant l’amélioration des relations avec les partenaires extérieurs </a:t>
            </a:r>
            <a:endParaRPr lang="fr-BE" dirty="0"/>
          </a:p>
        </p:txBody>
      </p:sp>
      <p:pic>
        <p:nvPicPr>
          <p:cNvPr id="5133" name="Picture 13" descr="Résultat de recherche d'images pour &quot;partenaires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56" y="5013176"/>
            <a:ext cx="2245231" cy="1522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en angle 10"/>
          <p:cNvCxnSpPr>
            <a:stCxn id="2" idx="2"/>
            <a:endCxn id="5131" idx="2"/>
          </p:cNvCxnSpPr>
          <p:nvPr/>
        </p:nvCxnSpPr>
        <p:spPr>
          <a:xfrm rot="16200000" flipH="1">
            <a:off x="4560376" y="523489"/>
            <a:ext cx="252346" cy="2462663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>
            <a:stCxn id="5131" idx="4"/>
            <a:endCxn id="5" idx="0"/>
          </p:cNvCxnSpPr>
          <p:nvPr/>
        </p:nvCxnSpPr>
        <p:spPr>
          <a:xfrm rot="5400000">
            <a:off x="6539503" y="2573451"/>
            <a:ext cx="288708" cy="21102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2" idx="3"/>
            <a:endCxn id="6" idx="3"/>
          </p:cNvCxnSpPr>
          <p:nvPr/>
        </p:nvCxnSpPr>
        <p:spPr>
          <a:xfrm>
            <a:off x="6463108" y="656114"/>
            <a:ext cx="1997324" cy="3954631"/>
          </a:xfrm>
          <a:prstGeom prst="bentConnector3">
            <a:avLst>
              <a:gd name="adj1" fmla="val 111445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2" idx="1"/>
            <a:endCxn id="5122" idx="3"/>
          </p:cNvCxnSpPr>
          <p:nvPr/>
        </p:nvCxnSpPr>
        <p:spPr>
          <a:xfrm rot="10800000" flipH="1" flipV="1">
            <a:off x="354424" y="2243726"/>
            <a:ext cx="2381371" cy="1041258"/>
          </a:xfrm>
          <a:prstGeom prst="bentConnector4">
            <a:avLst>
              <a:gd name="adj1" fmla="val -9600"/>
              <a:gd name="adj2" fmla="val 2075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155575" y="154658"/>
            <a:ext cx="1867403" cy="1258322"/>
            <a:chOff x="155575" y="154658"/>
            <a:chExt cx="1867403" cy="1258322"/>
          </a:xfrm>
        </p:grpSpPr>
        <p:pic>
          <p:nvPicPr>
            <p:cNvPr id="3" name="Picture 8" descr="Résultat de recherche d'images pour &quot;objectif&quot;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658"/>
              <a:ext cx="1556821" cy="1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0258446">
              <a:off x="340697" y="1105203"/>
              <a:ext cx="168228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fr-BE" sz="1400" dirty="0" smtClean="0">
                  <a:latin typeface="Impact" panose="020B0806030902050204" pitchFamily="34" charset="0"/>
                </a:rPr>
                <a:t>Fonction qualité ? </a:t>
              </a:r>
              <a:endParaRPr lang="fr-BE" sz="1400" dirty="0">
                <a:latin typeface="Impact" panose="020B080603090205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123728" y="62068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b="1" dirty="0">
                <a:solidFill>
                  <a:srgbClr val="C00000"/>
                </a:solidFill>
                <a:latin typeface="Bilius" pitchFamily="2" charset="0"/>
              </a:rPr>
              <a:t>S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usciter l'implication et la participation </a:t>
            </a:r>
            <a:r>
              <a:rPr lang="fr-BE" sz="1600" b="1" dirty="0" smtClean="0">
                <a:latin typeface="Bilius" pitchFamily="2" charset="0"/>
              </a:rPr>
              <a:t>des parties prenantes en instaurant le climat de confiance nécessaire au bon fonctionnement de la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démarche d'évaluation </a:t>
            </a:r>
            <a:r>
              <a:rPr lang="fr-BE" sz="1600" b="1" dirty="0" smtClean="0">
                <a:latin typeface="Bilius" pitchFamily="2" charset="0"/>
              </a:rPr>
              <a:t>et atténuer les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résistances</a:t>
            </a:r>
            <a:r>
              <a:rPr lang="fr-BE" sz="1600" b="1" dirty="0" smtClean="0">
                <a:latin typeface="Bilius" pitchFamily="2" charset="0"/>
              </a:rPr>
              <a:t>/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tensions</a:t>
            </a:r>
            <a:r>
              <a:rPr lang="fr-BE" sz="1600" b="1" dirty="0" smtClean="0">
                <a:latin typeface="Bilius" pitchFamily="2" charset="0"/>
              </a:rPr>
              <a:t>; </a:t>
            </a:r>
            <a:endParaRPr lang="fr-BE" sz="1600" b="1" dirty="0">
              <a:latin typeface="Bilius" pitchFamily="2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148064" y="1569024"/>
            <a:ext cx="360040" cy="483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2" descr="Résultat de recherche d'images pour &quot;qualité et le chat geluk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2052497"/>
            <a:ext cx="2331715" cy="25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131840" y="21328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Participer à la résolution de problème: s’impliquer dans la démarche qualité </a:t>
            </a:r>
            <a:endParaRPr lang="fr-BE" dirty="0"/>
          </a:p>
        </p:txBody>
      </p:sp>
      <p:sp>
        <p:nvSpPr>
          <p:cNvPr id="13" name="Flèche vers le bas 12"/>
          <p:cNvSpPr/>
          <p:nvPr/>
        </p:nvSpPr>
        <p:spPr>
          <a:xfrm>
            <a:off x="5178726" y="2924944"/>
            <a:ext cx="360040" cy="483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3869982" y="360988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Problématiques qui vous touchent </a:t>
            </a:r>
            <a:endParaRPr lang="fr-BE" dirty="0"/>
          </a:p>
        </p:txBody>
      </p:sp>
      <p:cxnSp>
        <p:nvCxnSpPr>
          <p:cNvPr id="16" name="Connecteur droit avec flèche 15"/>
          <p:cNvCxnSpPr>
            <a:stCxn id="14" idx="2"/>
            <a:endCxn id="23" idx="0"/>
          </p:cNvCxnSpPr>
          <p:nvPr/>
        </p:nvCxnSpPr>
        <p:spPr>
          <a:xfrm flipH="1">
            <a:off x="2432763" y="4256220"/>
            <a:ext cx="2913383" cy="61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4" idx="2"/>
            <a:endCxn id="25" idx="0"/>
          </p:cNvCxnSpPr>
          <p:nvPr/>
        </p:nvCxnSpPr>
        <p:spPr>
          <a:xfrm flipH="1">
            <a:off x="5274078" y="4256220"/>
            <a:ext cx="72068" cy="866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4" idx="2"/>
            <a:endCxn id="32" idx="0"/>
          </p:cNvCxnSpPr>
          <p:nvPr/>
        </p:nvCxnSpPr>
        <p:spPr>
          <a:xfrm>
            <a:off x="5346146" y="4256220"/>
            <a:ext cx="2401731" cy="566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ccolade fermante 20"/>
          <p:cNvSpPr/>
          <p:nvPr/>
        </p:nvSpPr>
        <p:spPr>
          <a:xfrm>
            <a:off x="6858254" y="3567102"/>
            <a:ext cx="234026" cy="6891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7171813" y="356710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FFOM analyse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1043608" y="4869160"/>
            <a:ext cx="2778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L’accueil comme enjeu de la motivation: comment organiser un accueil réussi pour les nouveaux étudiants?  </a:t>
            </a:r>
            <a:endParaRPr lang="fr-BE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689902" y="512235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Comment optimiser l’accompagnement des étudiants pour les stages et TFE?</a:t>
            </a:r>
            <a:endParaRPr lang="fr-BE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631753" y="482299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dirty="0" smtClean="0"/>
              <a:t>Comment rendre notre école plus verte? 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7431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 animBg="1"/>
      <p:bldP spid="14" grpId="0"/>
      <p:bldP spid="21" grpId="0" animBg="1"/>
      <p:bldP spid="22" grpId="0"/>
      <p:bldP spid="23" grpId="0"/>
      <p:bldP spid="25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47586130"/>
              </p:ext>
            </p:extLst>
          </p:nvPr>
        </p:nvGraphicFramePr>
        <p:xfrm>
          <a:off x="1403648" y="908720"/>
          <a:ext cx="650921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433812" y="166516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Remédiations </a:t>
            </a:r>
          </a:p>
          <a:p>
            <a:r>
              <a:rPr lang="fr-BE" sz="1400" dirty="0" err="1" smtClean="0"/>
              <a:t>Cremer</a:t>
            </a:r>
            <a:r>
              <a:rPr lang="fr-BE" sz="1400" dirty="0" smtClean="0"/>
              <a:t> </a:t>
            </a:r>
            <a:r>
              <a:rPr lang="fr-BE" sz="1400" dirty="0"/>
              <a:t>D</a:t>
            </a:r>
            <a:r>
              <a:rPr lang="fr-BE" sz="1400" dirty="0" smtClean="0"/>
              <a:t>imitri</a:t>
            </a:r>
            <a:endParaRPr lang="fr-BE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635896" y="5301207"/>
            <a:ext cx="18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Complément CESS</a:t>
            </a:r>
          </a:p>
          <a:p>
            <a:pPr algn="ctr"/>
            <a:r>
              <a:rPr lang="fr-BE" sz="1400" dirty="0" err="1" smtClean="0"/>
              <a:t>Noirhomme</a:t>
            </a:r>
            <a:r>
              <a:rPr lang="fr-BE" sz="1400" dirty="0" smtClean="0"/>
              <a:t> S.</a:t>
            </a:r>
            <a:endParaRPr lang="fr-BE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907704" y="1413585"/>
            <a:ext cx="18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Langues étrangères</a:t>
            </a:r>
          </a:p>
          <a:p>
            <a:pPr algn="ctr"/>
            <a:r>
              <a:rPr lang="fr-BE" sz="1400" dirty="0" smtClean="0"/>
              <a:t>Tony </a:t>
            </a:r>
            <a:r>
              <a:rPr lang="fr-BE" sz="1400" dirty="0" err="1" smtClean="0"/>
              <a:t>Baldewyns</a:t>
            </a:r>
            <a:r>
              <a:rPr lang="fr-BE" sz="1400" dirty="0" smtClean="0"/>
              <a:t> </a:t>
            </a:r>
            <a:endParaRPr lang="fr-BE" sz="1400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3275856" y="6017791"/>
            <a:ext cx="2842032" cy="432048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Coordination qualité </a:t>
            </a:r>
            <a:endParaRPr lang="fr-BE" dirty="0"/>
          </a:p>
        </p:txBody>
      </p:sp>
      <p:sp>
        <p:nvSpPr>
          <p:cNvPr id="14" name="Double flèche horizontale 13"/>
          <p:cNvSpPr/>
          <p:nvPr/>
        </p:nvSpPr>
        <p:spPr>
          <a:xfrm>
            <a:off x="3266339" y="404664"/>
            <a:ext cx="2842032" cy="432048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Equipe de direction</a:t>
            </a:r>
            <a:endParaRPr lang="fr-BE" dirty="0"/>
          </a:p>
        </p:txBody>
      </p:sp>
      <p:pic>
        <p:nvPicPr>
          <p:cNvPr id="12292" name="Picture 4" descr="Résultat de recherche d'images pour &quot;couronne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" y="44624"/>
            <a:ext cx="954137" cy="954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20258446">
            <a:off x="102714" y="744861"/>
            <a:ext cx="1958494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latin typeface="Impact" panose="020B0806030902050204" pitchFamily="34" charset="0"/>
              </a:rPr>
              <a:t>Fonction Ambassadeur? </a:t>
            </a:r>
            <a:endParaRPr lang="fr-BE" sz="1400" dirty="0">
              <a:latin typeface="Impact" panose="020B080603090205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8" grpId="0"/>
      <p:bldP spid="9" grpId="0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ésultat de recherche d'images pour &quot;couronne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" y="44624"/>
            <a:ext cx="954137" cy="954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258446">
            <a:off x="102714" y="744861"/>
            <a:ext cx="1958494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fr-BE" sz="1400" dirty="0" smtClean="0">
                <a:latin typeface="Impact" panose="020B0806030902050204" pitchFamily="34" charset="0"/>
              </a:rPr>
              <a:t>Fonction Ambassadeur? </a:t>
            </a:r>
            <a:endParaRPr lang="fr-BE" sz="1400" dirty="0">
              <a:latin typeface="Impact" panose="020B080603090205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99593" y="1413586"/>
            <a:ext cx="799288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BE" b="1" dirty="0" smtClean="0"/>
              <a:t>Rôles de l’ambassadeur-qualité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Favoriser la communication ascendante et descendante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Communiquer sur les objectifs de la qualité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Adhérer à la « culture qualité », participer à sa diffusion et à son renforcement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Participer à l’atteinte des objectifs d’amélioration continue de la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Tenir compte des demandes et des attentes du public qu’il représente (professeurs et étudiants)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S’impliquer dans l’élaboration du plan stratégique de la qualité, contribuer à la réalisation des actions et des objectifs de ce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S’informer sur les actions de la démarche qualité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Faire part de ses réflexions et avis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FOCUS GROUPE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256435" y="1870903"/>
            <a:ext cx="2592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i="1" dirty="0" smtClean="0"/>
              <a:t>L’accueil comme enjeu de la motivation: comment organiser un accueil réussi pour les nouveaux étudiants?  </a:t>
            </a:r>
            <a:endParaRPr lang="fr-BE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012160" y="1887096"/>
            <a:ext cx="2905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 smtClean="0"/>
              <a:t>Comment optimiser l’accompagnement des étudiants pour les stages et TFE?</a:t>
            </a:r>
            <a:endParaRPr lang="fr-BE" sz="1600" i="1" dirty="0"/>
          </a:p>
        </p:txBody>
      </p:sp>
      <p:sp>
        <p:nvSpPr>
          <p:cNvPr id="5" name="Ellipse 4"/>
          <p:cNvSpPr/>
          <p:nvPr/>
        </p:nvSpPr>
        <p:spPr>
          <a:xfrm>
            <a:off x="3271909" y="1846371"/>
            <a:ext cx="2376264" cy="17986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Brainstorming 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  <p:pic>
        <p:nvPicPr>
          <p:cNvPr id="13314" name="Picture 2" descr="Résultat de recherche d'images pour &quot;attention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1" y="4221088"/>
            <a:ext cx="902080" cy="7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123728" y="3907682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9h45-10h30 : toutes les propositions sur des post-it! </a:t>
            </a:r>
          </a:p>
          <a:p>
            <a:r>
              <a:rPr lang="fr-BE" dirty="0" smtClean="0"/>
              <a:t>Ni censure</a:t>
            </a:r>
          </a:p>
          <a:p>
            <a:r>
              <a:rPr lang="fr-BE" dirty="0" smtClean="0"/>
              <a:t>Ni jugement </a:t>
            </a:r>
          </a:p>
          <a:p>
            <a:r>
              <a:rPr lang="fr-BE" dirty="0" smtClean="0"/>
              <a:t>Ni critique </a:t>
            </a:r>
          </a:p>
          <a:p>
            <a:endParaRPr lang="fr-BE" dirty="0"/>
          </a:p>
          <a:p>
            <a:r>
              <a:rPr lang="fr-BE" dirty="0" smtClean="0"/>
              <a:t>10h30-11h30: regroupement et sélection des propositions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11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Mais on en est où avec la qualité???</a:t>
            </a:r>
            <a:endParaRPr lang="fr-BE" dirty="0"/>
          </a:p>
        </p:txBody>
      </p:sp>
      <p:sp>
        <p:nvSpPr>
          <p:cNvPr id="5" name="AutoShape 4" descr="Résultat de recherche d'images pour &quot;o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0" name="Picture 6" descr="Résultat de recherche d'images pour &quot;où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191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52110" y="22048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PHASE 1: en approche…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408204" y="270892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3815916" y="321297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Enquête « professeurs » - Environnement- partenariats  </a:t>
            </a:r>
            <a:endParaRPr lang="fr-BE" dirty="0"/>
          </a:p>
        </p:txBody>
      </p:sp>
      <p:sp>
        <p:nvSpPr>
          <p:cNvPr id="10" name="Flèche vers le bas 9"/>
          <p:cNvSpPr/>
          <p:nvPr/>
        </p:nvSpPr>
        <p:spPr>
          <a:xfrm>
            <a:off x="6403954" y="3931121"/>
            <a:ext cx="331304" cy="441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4391980" y="4293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Matrice Forces/Faiblesses/Opportunités/Menaces</a:t>
            </a:r>
            <a:endParaRPr lang="fr-BE" dirty="0"/>
          </a:p>
        </p:txBody>
      </p:sp>
      <p:sp>
        <p:nvSpPr>
          <p:cNvPr id="12" name="Flèche vers le bas 11"/>
          <p:cNvSpPr/>
          <p:nvPr/>
        </p:nvSpPr>
        <p:spPr>
          <a:xfrm>
            <a:off x="6457633" y="50538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4873457" y="576452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5 axes stratégiques </a:t>
            </a:r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19672" y="6233171"/>
            <a:ext cx="3253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>
                <a:hlinkClick r:id="rId4"/>
              </a:rPr>
              <a:t>http://ipepscom.be/index.php/le-service-qualite/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947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827584" y="241989"/>
            <a:ext cx="3600400" cy="3115003"/>
          </a:xfrm>
          <a:prstGeom prst="round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/>
              <a:t>Le matériel informatique, didactique et logistique</a:t>
            </a:r>
          </a:p>
          <a:p>
            <a:r>
              <a:rPr lang="fr-BE" sz="1200" dirty="0"/>
              <a:t>L’horaire et l’organisation des cours</a:t>
            </a:r>
          </a:p>
          <a:p>
            <a:r>
              <a:rPr lang="fr-BE" sz="1200" dirty="0"/>
              <a:t>La page Facebook</a:t>
            </a:r>
          </a:p>
          <a:p>
            <a:r>
              <a:rPr lang="fr-BE" sz="1200" dirty="0"/>
              <a:t>Le climat relationnel général</a:t>
            </a:r>
          </a:p>
          <a:p>
            <a:r>
              <a:rPr lang="fr-BE" sz="1200" dirty="0"/>
              <a:t>Le climat au sein du corps enseignants</a:t>
            </a:r>
          </a:p>
          <a:p>
            <a:r>
              <a:rPr lang="fr-BE" sz="1200" dirty="0"/>
              <a:t>Le climat relationnel entre professeurs et étudiants</a:t>
            </a:r>
          </a:p>
          <a:p>
            <a:r>
              <a:rPr lang="fr-BE" sz="1200" dirty="0"/>
              <a:t>La motivation de l’équipe de direction</a:t>
            </a:r>
          </a:p>
          <a:p>
            <a:r>
              <a:rPr lang="fr-BE" sz="1200" dirty="0"/>
              <a:t>La motivation des professeurs</a:t>
            </a:r>
          </a:p>
          <a:p>
            <a:r>
              <a:rPr lang="fr-BE" sz="1200" dirty="0"/>
              <a:t>La reconnaissance du travail</a:t>
            </a:r>
          </a:p>
          <a:p>
            <a:r>
              <a:rPr lang="fr-BE" sz="1200" dirty="0" smtClean="0"/>
              <a:t>La démarche qualité valorisante et nécessaire</a:t>
            </a:r>
            <a:endParaRPr lang="fr-BE" sz="1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71888" y="260649"/>
            <a:ext cx="3646932" cy="309634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 smtClean="0"/>
              <a:t>L’école virtuelle</a:t>
            </a:r>
          </a:p>
          <a:p>
            <a:r>
              <a:rPr lang="fr-B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suivi et l’encadrement des stages</a:t>
            </a:r>
          </a:p>
          <a:p>
            <a:r>
              <a:rPr lang="fr-BE" sz="1200" dirty="0" smtClean="0"/>
              <a:t>La compréhension et la cohérence des dossiers pédagogiques</a:t>
            </a:r>
          </a:p>
          <a:p>
            <a:r>
              <a:rPr lang="fr-B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suivi et l’encadrement des TFE</a:t>
            </a:r>
          </a:p>
          <a:p>
            <a:r>
              <a:rPr lang="fr-BE" sz="1200" dirty="0" smtClean="0"/>
              <a:t>Le site provincial</a:t>
            </a:r>
          </a:p>
          <a:p>
            <a:r>
              <a:rPr lang="fr-BE" sz="1200" dirty="0" smtClean="0"/>
              <a:t>La motivation des étudiants</a:t>
            </a:r>
          </a:p>
          <a:p>
            <a:r>
              <a:rPr lang="fr-BE" sz="1200" dirty="0" smtClean="0"/>
              <a:t>La charge de travail</a:t>
            </a:r>
          </a:p>
          <a:p>
            <a:r>
              <a:rPr lang="fr-BE" sz="1200" dirty="0" smtClean="0"/>
              <a:t>Le comportement et les attitudes des étudiants</a:t>
            </a:r>
          </a:p>
          <a:p>
            <a:r>
              <a:rPr lang="fr-BE" sz="1200" dirty="0" smtClean="0"/>
              <a:t>L’autonomie des étudiants</a:t>
            </a:r>
          </a:p>
          <a:p>
            <a:r>
              <a:rPr lang="fr-BE" sz="1200" dirty="0" smtClean="0"/>
              <a:t>La difficulté dans les apprentissages et acquisition des compétences</a:t>
            </a:r>
          </a:p>
          <a:p>
            <a:r>
              <a:rPr lang="fr-BE" sz="1200" dirty="0" smtClean="0"/>
              <a:t>La visibilité des résultats des projets et de la démarche qualité</a:t>
            </a:r>
          </a:p>
          <a:p>
            <a:r>
              <a:rPr lang="fr-BE" sz="1200" dirty="0" smtClean="0"/>
              <a:t>Le taux d’implication dans la démarche qualité</a:t>
            </a:r>
            <a:endParaRPr lang="fr-BE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42296" y="3505001"/>
            <a:ext cx="3600400" cy="311500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/>
              <a:t>La numérisation</a:t>
            </a:r>
          </a:p>
          <a:p>
            <a:r>
              <a:rPr lang="fr-B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montée en puissance des valeurs </a:t>
            </a:r>
            <a:r>
              <a:rPr lang="fr-B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écologiques, les </a:t>
            </a:r>
            <a:r>
              <a:rPr lang="fr-B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enjeux climatiques</a:t>
            </a:r>
          </a:p>
          <a:p>
            <a:r>
              <a:rPr lang="fr-B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transition écologique : zéro déchets ; green office ; emprunte carbone, </a:t>
            </a:r>
            <a:r>
              <a:rPr lang="fr-BE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etc</a:t>
            </a:r>
            <a:endParaRPr lang="fr-B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BE" sz="1200" dirty="0"/>
              <a:t>Les secteurs économiques en pénurie d’emplois</a:t>
            </a:r>
          </a:p>
          <a:p>
            <a:r>
              <a:rPr lang="fr-BE" sz="1200" dirty="0"/>
              <a:t>Le changement dans les modèles de consommation de la formation et le processus de valorisation des compétences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860032" y="3509392"/>
            <a:ext cx="3600400" cy="3115003"/>
          </a:xfrm>
          <a:prstGeom prst="roundRect">
            <a:avLst/>
          </a:prstGeom>
          <a:solidFill>
            <a:srgbClr val="AB3B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/>
              <a:t>La professionnalisation de l’enseignement</a:t>
            </a:r>
          </a:p>
          <a:p>
            <a:r>
              <a:rPr lang="fr-BE" sz="1200" dirty="0"/>
              <a:t>L’évolution rapide des NTIC et des nouvelles formes d’apprentissage (e-learning ; formation à distance ; </a:t>
            </a:r>
            <a:r>
              <a:rPr lang="fr-BE" sz="1200" dirty="0" err="1"/>
              <a:t>etc</a:t>
            </a:r>
            <a:r>
              <a:rPr lang="fr-BE" sz="1200" dirty="0"/>
              <a:t>)</a:t>
            </a:r>
          </a:p>
          <a:p>
            <a:r>
              <a:rPr lang="fr-BE" sz="1200" dirty="0"/>
              <a:t>Les décrets, réformes changements fréquents d’ordre politico-légal et l’impact sur la charge de travail</a:t>
            </a:r>
          </a:p>
          <a:p>
            <a:r>
              <a:rPr lang="fr-BE" sz="1200" dirty="0"/>
              <a:t>Le RGPD (protection des données) et le coordinateur sécurité</a:t>
            </a:r>
          </a:p>
          <a:p>
            <a:r>
              <a:rPr lang="fr-BE" sz="1200" dirty="0"/>
              <a:t>L’école est un quasi-marché (cotation du service, concurrence outils de management, compétitivité, etc..)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8037" y="836712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Forces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34684" y="3573016"/>
            <a:ext cx="360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 smtClean="0"/>
              <a:t>Oppor</a:t>
            </a:r>
            <a:endParaRPr lang="fr-BE" sz="1600" b="1" dirty="0" smtClean="0"/>
          </a:p>
          <a:p>
            <a:r>
              <a:rPr lang="fr-BE" sz="1600" b="1" dirty="0" err="1" smtClean="0"/>
              <a:t>tuni</a:t>
            </a:r>
            <a:endParaRPr lang="fr-BE" sz="1600" b="1" dirty="0" smtClean="0"/>
          </a:p>
          <a:p>
            <a:r>
              <a:rPr lang="fr-BE" sz="1600" b="1" dirty="0" smtClean="0"/>
              <a:t>tés</a:t>
            </a:r>
            <a:endParaRPr lang="fr-BE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556956" y="377659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Faiblesses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04448" y="4149080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M</a:t>
            </a:r>
          </a:p>
          <a:p>
            <a:r>
              <a:rPr lang="fr-BE" b="1" dirty="0" err="1" smtClean="0"/>
              <a:t>enaces</a:t>
            </a:r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val="12664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61749"/>
            <a:ext cx="4104456" cy="30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 Axes plan qualité 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83568" y="1988840"/>
            <a:ext cx="4669904" cy="39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Axe visibilité et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Axe implication et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Axe accompagnement et motivation des étudiants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Axe numérisation et mise au vert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Axe partenaires et formations professionnelles 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ésultat de recherche d'images pour &quot;objectif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1"/>
            <a:ext cx="4613245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2420888"/>
            <a:ext cx="3008313" cy="1921339"/>
          </a:xfrm>
        </p:spPr>
        <p:txBody>
          <a:bodyPr/>
          <a:lstStyle/>
          <a:p>
            <a:r>
              <a:rPr lang="fr-BE" dirty="0" smtClean="0"/>
              <a:t>Fonction qualité ? 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11960" y="404665"/>
            <a:ext cx="4824536" cy="60374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1200" dirty="0" smtClean="0">
                <a:solidFill>
                  <a:srgbClr val="C00000"/>
                </a:solidFill>
                <a:latin typeface="+mj-lt"/>
              </a:rPr>
              <a:t>promouvoir et implémenter </a:t>
            </a:r>
            <a:r>
              <a:rPr lang="fr-BE" sz="1200" dirty="0" smtClean="0">
                <a:latin typeface="+mj-lt"/>
              </a:rPr>
              <a:t>la gestion de la qualité de l'établissement; </a:t>
            </a:r>
            <a:endParaRPr lang="fr-BE" sz="12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susciter l'implication et la participation </a:t>
            </a:r>
            <a:r>
              <a:rPr lang="fr-BE" sz="1200" dirty="0">
                <a:latin typeface="+mj-lt"/>
              </a:rPr>
              <a:t>des parties prenantes en instaurant le climat de confiance nécessaire au bon fonctionnement de la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démarche d'évaluation </a:t>
            </a:r>
            <a:r>
              <a:rPr lang="fr-BE" sz="1200" dirty="0">
                <a:latin typeface="+mj-lt"/>
              </a:rPr>
              <a:t>et atténuer les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résistances</a:t>
            </a:r>
            <a:r>
              <a:rPr lang="fr-BE" sz="1200" dirty="0">
                <a:latin typeface="+mj-lt"/>
              </a:rPr>
              <a:t>/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tensions</a:t>
            </a:r>
            <a:r>
              <a:rPr lang="fr-BE" sz="1200" dirty="0">
                <a:latin typeface="+mj-lt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 smtClean="0">
                <a:solidFill>
                  <a:schemeClr val="tx1"/>
                </a:solidFill>
                <a:latin typeface="+mj-lt"/>
              </a:rPr>
              <a:t>mettre </a:t>
            </a:r>
            <a:r>
              <a:rPr lang="fr-BE" sz="1200" dirty="0">
                <a:solidFill>
                  <a:schemeClr val="tx1"/>
                </a:solidFill>
                <a:latin typeface="+mj-lt"/>
              </a:rPr>
              <a:t>sur pied et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piloter/animer</a:t>
            </a:r>
            <a:r>
              <a:rPr lang="fr-BE" sz="1200" dirty="0">
                <a:solidFill>
                  <a:schemeClr val="tx1"/>
                </a:solidFill>
                <a:latin typeface="+mj-lt"/>
              </a:rPr>
              <a:t> une commission d'évaluation interne;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mobiliser et mettre en valeur </a:t>
            </a:r>
            <a:r>
              <a:rPr lang="fr-BE" sz="1200" dirty="0">
                <a:solidFill>
                  <a:schemeClr val="tx1"/>
                </a:solidFill>
                <a:latin typeface="+mj-lt"/>
              </a:rPr>
              <a:t>les démarches « qualité » </a:t>
            </a:r>
            <a:r>
              <a:rPr lang="fr-BE" sz="1200" dirty="0">
                <a:latin typeface="+mj-lt"/>
              </a:rPr>
              <a:t>existantes;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 smtClean="0">
                <a:latin typeface="+mj-lt"/>
              </a:rPr>
              <a:t>avoir </a:t>
            </a:r>
            <a:r>
              <a:rPr lang="fr-BE" sz="1200" dirty="0">
                <a:latin typeface="+mj-lt"/>
              </a:rPr>
              <a:t>et susciter un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regard réflexif sur les pratiques</a:t>
            </a:r>
            <a:r>
              <a:rPr lang="fr-BE" sz="1200" dirty="0">
                <a:latin typeface="+mj-lt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utiliser</a:t>
            </a:r>
            <a:r>
              <a:rPr lang="fr-BE" sz="1200" dirty="0">
                <a:latin typeface="+mj-lt"/>
              </a:rPr>
              <a:t>,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modifier</a:t>
            </a:r>
            <a:r>
              <a:rPr lang="fr-BE" sz="1200" dirty="0">
                <a:latin typeface="+mj-lt"/>
              </a:rPr>
              <a:t>, voire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créer</a:t>
            </a:r>
            <a:r>
              <a:rPr lang="fr-BE" sz="1200" dirty="0">
                <a:latin typeface="+mj-lt"/>
              </a:rPr>
              <a:t> des démarches/outils qualité adaptés à l'établissement;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collecter</a:t>
            </a:r>
            <a:r>
              <a:rPr lang="fr-BE" sz="1200" dirty="0" smtClean="0">
                <a:latin typeface="+mj-lt"/>
              </a:rPr>
              <a:t> </a:t>
            </a:r>
            <a:r>
              <a:rPr lang="fr-BE" sz="1200" dirty="0">
                <a:latin typeface="+mj-lt"/>
              </a:rPr>
              <a:t>et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analyser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des données </a:t>
            </a:r>
            <a:r>
              <a:rPr lang="fr-BE" sz="1200" dirty="0">
                <a:latin typeface="+mj-lt"/>
              </a:rPr>
              <a:t>(qualitatives, statistiques...);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 smtClean="0">
                <a:latin typeface="+mj-lt"/>
              </a:rPr>
              <a:t>déterminer </a:t>
            </a:r>
            <a:r>
              <a:rPr lang="fr-BE" sz="1200" dirty="0">
                <a:latin typeface="+mj-lt"/>
              </a:rPr>
              <a:t>des </a:t>
            </a:r>
            <a:r>
              <a:rPr lang="fr-BE" sz="1200" dirty="0" smtClean="0">
                <a:solidFill>
                  <a:srgbClr val="C00000"/>
                </a:solidFill>
                <a:latin typeface="+mj-lt"/>
              </a:rPr>
              <a:t>objectifs</a:t>
            </a:r>
            <a:r>
              <a:rPr lang="fr-BE" sz="1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«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qualité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»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ciblés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, </a:t>
            </a:r>
            <a:r>
              <a:rPr lang="fr-BE" sz="1200" dirty="0" smtClean="0">
                <a:solidFill>
                  <a:srgbClr val="C00000"/>
                </a:solidFill>
                <a:latin typeface="+mj-lt"/>
              </a:rPr>
              <a:t>les pistes </a:t>
            </a:r>
            <a:r>
              <a:rPr lang="fr-BE" sz="1200" dirty="0" smtClean="0">
                <a:solidFill>
                  <a:srgbClr val="FF0066"/>
                </a:solidFill>
                <a:latin typeface="+mj-lt"/>
              </a:rPr>
              <a:t>et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opportunités d'actions</a:t>
            </a:r>
            <a:r>
              <a:rPr lang="fr-BE" sz="1200" dirty="0">
                <a:latin typeface="+mj-lt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mesurer</a:t>
            </a:r>
            <a:r>
              <a:rPr lang="fr-BE" sz="1200" dirty="0" smtClean="0">
                <a:latin typeface="+mj-lt"/>
              </a:rPr>
              <a:t> </a:t>
            </a:r>
            <a:r>
              <a:rPr lang="fr-BE" sz="1200" dirty="0">
                <a:latin typeface="+mj-lt"/>
              </a:rPr>
              <a:t>et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évaluer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les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actions</a:t>
            </a:r>
            <a:r>
              <a:rPr lang="fr-BE" sz="1200" dirty="0">
                <a:latin typeface="+mj-lt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 smtClean="0">
                <a:latin typeface="+mj-lt"/>
              </a:rPr>
              <a:t>organiser </a:t>
            </a:r>
            <a:r>
              <a:rPr lang="fr-BE" sz="1200" dirty="0">
                <a:latin typeface="+mj-lt"/>
              </a:rPr>
              <a:t>le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plan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de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suivi</a:t>
            </a:r>
            <a:r>
              <a:rPr lang="fr-BE" sz="1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de ces actions</a:t>
            </a:r>
            <a:r>
              <a:rPr lang="fr-BE" sz="1200" dirty="0">
                <a:latin typeface="+mj-lt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 smtClean="0"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transmettre les informations </a:t>
            </a:r>
            <a:r>
              <a:rPr lang="fr-BE" sz="1200" dirty="0">
                <a:latin typeface="+mj-lt"/>
              </a:rPr>
              <a:t>entre les acteurs du processus qualité au sein de l'établissement et veiller au suivi qui doit y être réservé;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concevoir</a:t>
            </a:r>
            <a:r>
              <a:rPr lang="fr-BE" sz="1200" dirty="0">
                <a:latin typeface="+mj-lt"/>
              </a:rPr>
              <a:t>,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élaborer</a:t>
            </a:r>
            <a:r>
              <a:rPr lang="fr-BE" sz="1200" dirty="0">
                <a:latin typeface="+mj-lt"/>
              </a:rPr>
              <a:t> et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diffuser</a:t>
            </a:r>
            <a:r>
              <a:rPr lang="fr-BE" sz="1200" dirty="0">
                <a:latin typeface="+mj-lt"/>
              </a:rPr>
              <a:t> des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outils</a:t>
            </a:r>
            <a:r>
              <a:rPr lang="fr-BE" sz="1200" dirty="0"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qualité</a:t>
            </a:r>
            <a:r>
              <a:rPr lang="fr-BE" sz="1200" dirty="0">
                <a:latin typeface="+mj-lt"/>
              </a:rPr>
              <a:t> permettant de favoriser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l'implémentation</a:t>
            </a:r>
            <a:r>
              <a:rPr lang="fr-BE" sz="1200" dirty="0">
                <a:latin typeface="+mj-lt"/>
              </a:rPr>
              <a:t> et le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développement</a:t>
            </a:r>
            <a:r>
              <a:rPr lang="fr-BE" sz="1200" dirty="0">
                <a:latin typeface="+mj-lt"/>
              </a:rPr>
              <a:t> de la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qualité</a:t>
            </a:r>
            <a:r>
              <a:rPr lang="fr-BE" sz="1200" dirty="0">
                <a:latin typeface="+mj-lt"/>
              </a:rPr>
              <a:t> dans l'établissement de l'enseignement de promotion sociale de niveaux secondaire et supérieur; </a:t>
            </a:r>
            <a:endParaRPr lang="fr-BE" sz="12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participer</a:t>
            </a:r>
            <a:r>
              <a:rPr lang="fr-BE" sz="1200" dirty="0">
                <a:latin typeface="+mj-lt"/>
              </a:rPr>
              <a:t>,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selon les demandes</a:t>
            </a:r>
            <a:r>
              <a:rPr lang="fr-BE" sz="1200" dirty="0">
                <a:latin typeface="+mj-lt"/>
              </a:rPr>
              <a:t>, aux travaux de tout groupe de travail dont l'objet a trait à la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qualité</a:t>
            </a:r>
            <a:r>
              <a:rPr lang="fr-BE" sz="1200" dirty="0">
                <a:latin typeface="+mj-lt"/>
              </a:rPr>
              <a:t> dans l'enseignement de promotion sociale; </a:t>
            </a:r>
            <a:endParaRPr lang="fr-BE" sz="12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solidFill>
                  <a:srgbClr val="C00000"/>
                </a:solidFill>
                <a:latin typeface="+mj-lt"/>
              </a:rPr>
              <a:t>collaborer</a:t>
            </a:r>
            <a:r>
              <a:rPr lang="fr-BE" sz="1200" dirty="0" smtClean="0">
                <a:latin typeface="+mj-lt"/>
              </a:rPr>
              <a:t> </a:t>
            </a:r>
            <a:r>
              <a:rPr lang="fr-BE" sz="1200" dirty="0">
                <a:latin typeface="+mj-lt"/>
              </a:rPr>
              <a:t>avec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l'agent</a:t>
            </a:r>
            <a:r>
              <a:rPr lang="fr-BE" sz="1200" dirty="0">
                <a:latin typeface="+mj-lt"/>
              </a:rPr>
              <a:t>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réseau</a:t>
            </a:r>
            <a:r>
              <a:rPr lang="fr-BE" sz="1200" dirty="0">
                <a:latin typeface="+mj-lt"/>
              </a:rPr>
              <a:t> pour favoriser </a:t>
            </a:r>
            <a:r>
              <a:rPr lang="fr-BE" sz="1200" dirty="0">
                <a:solidFill>
                  <a:srgbClr val="C00000"/>
                </a:solidFill>
                <a:latin typeface="+mj-lt"/>
              </a:rPr>
              <a:t>l'intégration</a:t>
            </a:r>
            <a:r>
              <a:rPr lang="fr-BE" sz="1200" dirty="0">
                <a:latin typeface="+mj-lt"/>
              </a:rPr>
              <a:t> d'une démarche qualité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7" y="2006352"/>
            <a:ext cx="6624735" cy="3654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9278" y="1180020"/>
            <a:ext cx="540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r-BE" sz="1600" b="1" dirty="0">
              <a:latin typeface="Bilius" pitchFamily="2" charset="0"/>
            </a:endParaRPr>
          </a:p>
          <a:p>
            <a:pPr algn="r"/>
            <a:r>
              <a:rPr lang="fr-BE" sz="1600" b="1" dirty="0" smtClean="0">
                <a:latin typeface="Bilius" pitchFamily="2" charset="0"/>
              </a:rPr>
              <a:t>Déterminer des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objectifs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«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qualité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»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ciblés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,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les pistes et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opportunités d'actions</a:t>
            </a:r>
            <a:r>
              <a:rPr lang="fr-BE" sz="1600" b="1" dirty="0" smtClean="0">
                <a:latin typeface="Bilius" pitchFamily="2" charset="0"/>
              </a:rPr>
              <a:t>; </a:t>
            </a:r>
            <a:endParaRPr lang="fr-BE" sz="1600" b="1" dirty="0">
              <a:latin typeface="Biliu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8791" y="4005064"/>
            <a:ext cx="2576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600" b="1" dirty="0">
                <a:latin typeface="Bilius" pitchFamily="2" charset="0"/>
              </a:rPr>
              <a:t>M</a:t>
            </a:r>
            <a:r>
              <a:rPr lang="fr-BE" sz="1600" b="1" dirty="0" smtClean="0">
                <a:solidFill>
                  <a:schemeClr val="tx1"/>
                </a:solidFill>
                <a:latin typeface="Bilius" pitchFamily="2" charset="0"/>
              </a:rPr>
              <a:t>ettre sur pied et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piloter/animer</a:t>
            </a:r>
            <a:r>
              <a:rPr lang="fr-BE" sz="1600" b="1" dirty="0" smtClean="0">
                <a:solidFill>
                  <a:schemeClr val="tx1"/>
                </a:solidFill>
                <a:latin typeface="Bilius" pitchFamily="2" charset="0"/>
              </a:rPr>
              <a:t> une commission d'évaluation interne; </a:t>
            </a:r>
            <a:endParaRPr lang="fr-BE" sz="1600" b="1" dirty="0">
              <a:solidFill>
                <a:schemeClr val="tx1"/>
              </a:solidFill>
              <a:latin typeface="Biliu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8093" y="669378"/>
            <a:ext cx="500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600" b="1" dirty="0">
                <a:solidFill>
                  <a:srgbClr val="C00000"/>
                </a:solidFill>
                <a:latin typeface="Bilius" pitchFamily="2" charset="0"/>
              </a:rPr>
              <a:t>M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esurer</a:t>
            </a:r>
            <a:r>
              <a:rPr lang="fr-BE" sz="1600" b="1" dirty="0" smtClean="0">
                <a:latin typeface="Bilius" pitchFamily="2" charset="0"/>
              </a:rPr>
              <a:t> et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évaluer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les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actions</a:t>
            </a:r>
            <a:r>
              <a:rPr lang="fr-BE" sz="1600" b="1" dirty="0" smtClean="0">
                <a:latin typeface="Bilius" pitchFamily="2" charset="0"/>
              </a:rPr>
              <a:t>;  organiser le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plan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de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suivi</a:t>
            </a:r>
            <a:r>
              <a:rPr lang="fr-BE" sz="1600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de ces actions</a:t>
            </a:r>
            <a:endParaRPr lang="fr-BE" sz="1600" b="1" dirty="0">
              <a:latin typeface="Biliu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240" y="5661248"/>
            <a:ext cx="752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b="1" dirty="0">
                <a:solidFill>
                  <a:srgbClr val="C00000"/>
                </a:solidFill>
                <a:latin typeface="Bilius" pitchFamily="2" charset="0"/>
              </a:rPr>
              <a:t>C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oncevoir</a:t>
            </a:r>
            <a:r>
              <a:rPr lang="fr-BE" b="1" dirty="0" smtClean="0">
                <a:latin typeface="Bilius" pitchFamily="2" charset="0"/>
              </a:rPr>
              <a:t>,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élaborer</a:t>
            </a:r>
            <a:r>
              <a:rPr lang="fr-BE" b="1" dirty="0" smtClean="0">
                <a:latin typeface="Bilius" pitchFamily="2" charset="0"/>
              </a:rPr>
              <a:t> et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diffuser</a:t>
            </a:r>
            <a:r>
              <a:rPr lang="fr-BE" b="1" dirty="0" smtClean="0">
                <a:latin typeface="Bilius" pitchFamily="2" charset="0"/>
              </a:rPr>
              <a:t> des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outils</a:t>
            </a:r>
            <a:r>
              <a:rPr lang="fr-BE" b="1" dirty="0" smtClean="0">
                <a:latin typeface="Bilius" pitchFamily="2" charset="0"/>
              </a:rPr>
              <a:t>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qualité</a:t>
            </a:r>
            <a:r>
              <a:rPr lang="fr-BE" b="1" dirty="0" smtClean="0">
                <a:latin typeface="Bilius" pitchFamily="2" charset="0"/>
              </a:rPr>
              <a:t> </a:t>
            </a:r>
            <a:r>
              <a:rPr lang="fr-BE" sz="1600" b="1" dirty="0" smtClean="0">
                <a:latin typeface="Bilius" pitchFamily="2" charset="0"/>
              </a:rPr>
              <a:t>permettant</a:t>
            </a:r>
            <a:r>
              <a:rPr lang="fr-BE" b="1" dirty="0" smtClean="0">
                <a:latin typeface="Bilius" pitchFamily="2" charset="0"/>
              </a:rPr>
              <a:t> de favoriser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l'implémentation</a:t>
            </a:r>
            <a:r>
              <a:rPr lang="fr-BE" b="1" dirty="0" smtClean="0">
                <a:latin typeface="Bilius" pitchFamily="2" charset="0"/>
              </a:rPr>
              <a:t> et le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développement</a:t>
            </a:r>
            <a:r>
              <a:rPr lang="fr-BE" b="1" dirty="0" smtClean="0">
                <a:latin typeface="Bilius" pitchFamily="2" charset="0"/>
              </a:rPr>
              <a:t> de la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qualité</a:t>
            </a:r>
            <a:r>
              <a:rPr lang="fr-BE" b="1" dirty="0" smtClean="0">
                <a:latin typeface="Bilius" pitchFamily="2" charset="0"/>
              </a:rPr>
              <a:t> dans l'établissement de l'enseignement de promotion sociale de niveaux secondaire et supérieur;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55575" y="154658"/>
            <a:ext cx="1867403" cy="1258322"/>
            <a:chOff x="155575" y="154658"/>
            <a:chExt cx="1867403" cy="1258322"/>
          </a:xfrm>
        </p:grpSpPr>
        <p:pic>
          <p:nvPicPr>
            <p:cNvPr id="7" name="Picture 8" descr="Résultat de recherche d'images pour &quot;objectif&quot;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658"/>
              <a:ext cx="1556821" cy="1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20258446">
              <a:off x="340697" y="1105203"/>
              <a:ext cx="168228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fr-BE" sz="1400" dirty="0" smtClean="0">
                  <a:latin typeface="Impact" panose="020B0806030902050204" pitchFamily="34" charset="0"/>
                </a:rPr>
                <a:t>Fonction qualité ? </a:t>
              </a:r>
              <a:endParaRPr lang="fr-BE" sz="1400" dirty="0">
                <a:latin typeface="Impact" panose="020B080603090205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213108" y="2636912"/>
            <a:ext cx="2782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600" b="1" dirty="0">
                <a:solidFill>
                  <a:srgbClr val="C00000"/>
                </a:solidFill>
                <a:latin typeface="Bilius" pitchFamily="2" charset="0"/>
              </a:rPr>
              <a:t>P</a:t>
            </a:r>
            <a:r>
              <a:rPr lang="fr-BE" sz="1600" b="1" dirty="0" smtClean="0">
                <a:solidFill>
                  <a:srgbClr val="C00000"/>
                </a:solidFill>
                <a:latin typeface="Bilius" pitchFamily="2" charset="0"/>
              </a:rPr>
              <a:t>romouvoir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 et implémenter </a:t>
            </a:r>
            <a:r>
              <a:rPr lang="fr-BE" b="1" dirty="0" smtClean="0">
                <a:latin typeface="Bilius" pitchFamily="2" charset="0"/>
              </a:rPr>
              <a:t>la gestion de la qualité de l'établissement; </a:t>
            </a:r>
            <a:endParaRPr lang="fr-BE" b="1" dirty="0">
              <a:latin typeface="Bilius" pitchFamily="2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0337" r="8729" b="19552"/>
          <a:stretch/>
        </p:blipFill>
        <p:spPr bwMode="auto">
          <a:xfrm>
            <a:off x="587644" y="2251721"/>
            <a:ext cx="1188385" cy="8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7" y="3068960"/>
            <a:ext cx="507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C00000"/>
                </a:solidFill>
                <a:latin typeface="Bilius" pitchFamily="2" charset="0"/>
              </a:rPr>
              <a:t>P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romouvoir et implémenter </a:t>
            </a:r>
            <a:r>
              <a:rPr lang="fr-BE" b="1" dirty="0" smtClean="0">
                <a:latin typeface="Bilius" pitchFamily="2" charset="0"/>
              </a:rPr>
              <a:t>la gestion de la qualité de l'établissement; </a:t>
            </a:r>
            <a:endParaRPr lang="fr-BE" b="1" dirty="0">
              <a:latin typeface="Bili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9865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b="1" dirty="0">
                <a:solidFill>
                  <a:srgbClr val="C00000"/>
                </a:solidFill>
                <a:latin typeface="Bilius" pitchFamily="2" charset="0"/>
              </a:rPr>
              <a:t>C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ollecter</a:t>
            </a:r>
            <a:r>
              <a:rPr lang="fr-BE" b="1" dirty="0" smtClean="0">
                <a:latin typeface="Bilius" pitchFamily="2" charset="0"/>
              </a:rPr>
              <a:t> et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analyser</a:t>
            </a:r>
            <a:r>
              <a:rPr lang="fr-BE" b="1" dirty="0" smtClean="0">
                <a:solidFill>
                  <a:srgbClr val="FF0066"/>
                </a:solidFill>
                <a:latin typeface="Bilius" pitchFamily="2" charset="0"/>
              </a:rPr>
              <a:t>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des données </a:t>
            </a:r>
            <a:r>
              <a:rPr lang="fr-BE" b="1" dirty="0" smtClean="0">
                <a:latin typeface="Bilius" pitchFamily="2" charset="0"/>
              </a:rPr>
              <a:t>(qualitatives, statistiques...); </a:t>
            </a:r>
            <a:endParaRPr lang="fr-BE" b="1" dirty="0">
              <a:latin typeface="Bilius" pitchFamily="2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55575" y="154658"/>
            <a:ext cx="1867403" cy="1258322"/>
            <a:chOff x="155575" y="154658"/>
            <a:chExt cx="1867403" cy="1258322"/>
          </a:xfrm>
        </p:grpSpPr>
        <p:pic>
          <p:nvPicPr>
            <p:cNvPr id="13" name="Picture 8" descr="Résultat de recherche d'images pour &quot;objectif&quot;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658"/>
              <a:ext cx="1556821" cy="1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20258446">
              <a:off x="340697" y="1105203"/>
              <a:ext cx="168228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fr-BE" sz="1400" dirty="0" smtClean="0">
                  <a:latin typeface="Impact" panose="020B0806030902050204" pitchFamily="34" charset="0"/>
                </a:rPr>
                <a:t>Fonction qualité ? </a:t>
              </a:r>
              <a:endParaRPr lang="fr-BE" sz="1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835696" y="1412776"/>
            <a:ext cx="3123377" cy="1656184"/>
            <a:chOff x="5790010" y="1878665"/>
            <a:chExt cx="2727758" cy="1195900"/>
          </a:xfrm>
        </p:grpSpPr>
        <p:sp>
          <p:nvSpPr>
            <p:cNvPr id="15" name="ZoneTexte 14"/>
            <p:cNvSpPr txBox="1"/>
            <p:nvPr/>
          </p:nvSpPr>
          <p:spPr>
            <a:xfrm>
              <a:off x="5790010" y="2705233"/>
              <a:ext cx="272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Enquête « professeurs »</a:t>
              </a:r>
              <a:endParaRPr lang="fr-BE" dirty="0"/>
            </a:p>
          </p:txBody>
        </p:sp>
        <p:pic>
          <p:nvPicPr>
            <p:cNvPr id="6150" name="Picture 6" descr="Résultat de recherche d'images pour &quot;statistique&quot;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190" y="1878665"/>
              <a:ext cx="1523399" cy="80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3269008" y="4054286"/>
            <a:ext cx="2448272" cy="2371633"/>
            <a:chOff x="2799788" y="1075172"/>
            <a:chExt cx="2448272" cy="2371633"/>
          </a:xfrm>
        </p:grpSpPr>
        <p:sp>
          <p:nvSpPr>
            <p:cNvPr id="8" name="ZoneTexte 7"/>
            <p:cNvSpPr txBox="1"/>
            <p:nvPr/>
          </p:nvSpPr>
          <p:spPr>
            <a:xfrm>
              <a:off x="2799788" y="2800474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Cellule communication</a:t>
              </a:r>
            </a:p>
            <a:p>
              <a:pPr algn="ctr"/>
              <a:r>
                <a:rPr lang="fr-BE" dirty="0" smtClean="0"/>
                <a:t>Plan qualité</a:t>
              </a:r>
              <a:endParaRPr lang="fr-BE" dirty="0"/>
            </a:p>
          </p:txBody>
        </p:sp>
        <p:pic>
          <p:nvPicPr>
            <p:cNvPr id="6152" name="Picture 8" descr="Résultat de recherche d'images pour &quot;communication&quot;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822" y="1075172"/>
              <a:ext cx="1909968" cy="19099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Connecteur en angle 23"/>
          <p:cNvCxnSpPr>
            <a:stCxn id="9" idx="2"/>
            <a:endCxn id="6150" idx="3"/>
          </p:cNvCxnSpPr>
          <p:nvPr/>
        </p:nvCxnSpPr>
        <p:spPr>
          <a:xfrm rot="5400000">
            <a:off x="5189302" y="563298"/>
            <a:ext cx="486818" cy="232630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5" idx="2"/>
            <a:endCxn id="6152" idx="2"/>
          </p:cNvCxnSpPr>
          <p:nvPr/>
        </p:nvCxnSpPr>
        <p:spPr>
          <a:xfrm rot="16200000" flipH="1">
            <a:off x="2803389" y="4203616"/>
            <a:ext cx="1293979" cy="3173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96756"/>
            <a:ext cx="9509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5983560" y="365522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Ambassadeurs qualité </a:t>
            </a:r>
            <a:endParaRPr lang="fr-BE" dirty="0"/>
          </a:p>
        </p:txBody>
      </p:sp>
      <p:cxnSp>
        <p:nvCxnSpPr>
          <p:cNvPr id="6159" name="Connecteur en angle 6158"/>
          <p:cNvCxnSpPr>
            <a:stCxn id="6157" idx="1"/>
          </p:cNvCxnSpPr>
          <p:nvPr/>
        </p:nvCxnSpPr>
        <p:spPr>
          <a:xfrm rot="10800000" flipV="1">
            <a:off x="5717280" y="3175387"/>
            <a:ext cx="1014960" cy="10836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Connecteur en angle 6161"/>
          <p:cNvCxnSpPr>
            <a:stCxn id="46" idx="2"/>
            <a:endCxn id="6152" idx="6"/>
          </p:cNvCxnSpPr>
          <p:nvPr/>
        </p:nvCxnSpPr>
        <p:spPr>
          <a:xfrm rot="5400000">
            <a:off x="5870997" y="3672571"/>
            <a:ext cx="984712" cy="168868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213656" y="218571"/>
            <a:ext cx="2448272" cy="2371633"/>
            <a:chOff x="2799788" y="1075172"/>
            <a:chExt cx="2448272" cy="2371633"/>
          </a:xfrm>
        </p:grpSpPr>
        <p:sp>
          <p:nvSpPr>
            <p:cNvPr id="3" name="ZoneTexte 2"/>
            <p:cNvSpPr txBox="1"/>
            <p:nvPr/>
          </p:nvSpPr>
          <p:spPr>
            <a:xfrm>
              <a:off x="2799788" y="2800474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Cellule communication</a:t>
              </a:r>
            </a:p>
            <a:p>
              <a:pPr algn="ctr"/>
              <a:r>
                <a:rPr lang="fr-BE" dirty="0" smtClean="0"/>
                <a:t>Plan qualité</a:t>
              </a:r>
              <a:endParaRPr lang="fr-BE" dirty="0"/>
            </a:p>
          </p:txBody>
        </p:sp>
        <p:pic>
          <p:nvPicPr>
            <p:cNvPr id="4" name="Picture 8" descr="Résultat de recherche d'images pour &quot;communication&quot;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822" y="1075172"/>
              <a:ext cx="1909968" cy="19099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Connecteur droit avec flèche 5"/>
          <p:cNvCxnSpPr>
            <a:stCxn id="3" idx="2"/>
          </p:cNvCxnSpPr>
          <p:nvPr/>
        </p:nvCxnSpPr>
        <p:spPr>
          <a:xfrm flipH="1">
            <a:off x="3814260" y="2590204"/>
            <a:ext cx="623532" cy="399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3" idx="2"/>
          </p:cNvCxnSpPr>
          <p:nvPr/>
        </p:nvCxnSpPr>
        <p:spPr>
          <a:xfrm>
            <a:off x="4437792" y="2590204"/>
            <a:ext cx="672612" cy="399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5" y="3139646"/>
            <a:ext cx="959608" cy="92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8" y="3156119"/>
            <a:ext cx="825450" cy="90692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53113" y="4642103"/>
            <a:ext cx="266429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ATNF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Communication 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Journée partenaires 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CESS</a:t>
            </a:r>
            <a:endParaRPr lang="fr-BE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118183" y="4642103"/>
            <a:ext cx="262217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Bac compta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Langues et techniciens commerciaux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Journée partenaires </a:t>
            </a:r>
            <a:endParaRPr lang="fr-BE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55575" y="154658"/>
            <a:ext cx="1867403" cy="1258322"/>
            <a:chOff x="155575" y="154658"/>
            <a:chExt cx="1867403" cy="1258322"/>
          </a:xfrm>
        </p:grpSpPr>
        <p:pic>
          <p:nvPicPr>
            <p:cNvPr id="15" name="Picture 8" descr="Résultat de recherche d'images pour &quot;objectif&quot;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658"/>
              <a:ext cx="1556821" cy="1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20258446">
              <a:off x="340697" y="1105203"/>
              <a:ext cx="168228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fr-BE" sz="1400" dirty="0" smtClean="0">
                  <a:latin typeface="Impact" panose="020B0806030902050204" pitchFamily="34" charset="0"/>
                </a:rPr>
                <a:t>Fonction qualité ? </a:t>
              </a:r>
              <a:endParaRPr lang="fr-BE" sz="1400" dirty="0">
                <a:latin typeface="Impact" panose="020B080603090205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99548" y="3813767"/>
            <a:ext cx="3348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 smtClean="0">
                <a:hlinkClick r:id="rId6"/>
              </a:rPr>
              <a:t>Qualité.Psvscom@provincedeliege.be</a:t>
            </a:r>
            <a:endParaRPr lang="fr-BE" sz="1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7748" y="3801432"/>
            <a:ext cx="32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400" dirty="0" smtClean="0">
                <a:solidFill>
                  <a:srgbClr val="C00000"/>
                </a:solidFill>
                <a:hlinkClick r:id="rId7"/>
              </a:rPr>
              <a:t>Nicolas.Melebeck@provincedeliege.be</a:t>
            </a:r>
            <a:endParaRPr lang="fr-BE" sz="1400" dirty="0" smtClean="0">
              <a:solidFill>
                <a:srgbClr val="C00000"/>
              </a:solidFill>
            </a:endParaRPr>
          </a:p>
          <a:p>
            <a:pPr algn="r"/>
            <a:endParaRPr lang="fr-BE" sz="1400" dirty="0">
              <a:solidFill>
                <a:srgbClr val="C00000"/>
              </a:solidFill>
            </a:endParaRPr>
          </a:p>
        </p:txBody>
      </p:sp>
      <p:cxnSp>
        <p:nvCxnSpPr>
          <p:cNvPr id="22" name="Connecteur en angle 21"/>
          <p:cNvCxnSpPr>
            <a:stCxn id="8194" idx="2"/>
            <a:endCxn id="10" idx="0"/>
          </p:cNvCxnSpPr>
          <p:nvPr/>
        </p:nvCxnSpPr>
        <p:spPr>
          <a:xfrm rot="5400000">
            <a:off x="2767360" y="3780943"/>
            <a:ext cx="579061" cy="1143258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9" idx="2"/>
            <a:endCxn id="11" idx="0"/>
          </p:cNvCxnSpPr>
          <p:nvPr/>
        </p:nvCxnSpPr>
        <p:spPr>
          <a:xfrm rot="16200000" flipH="1">
            <a:off x="5518515" y="3731349"/>
            <a:ext cx="579061" cy="124244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 descr="Résultat de recherche d'images pour &quot;projet collaborat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9" name="Rectangle 28"/>
          <p:cNvSpPr/>
          <p:nvPr/>
        </p:nvSpPr>
        <p:spPr>
          <a:xfrm rot="20471076">
            <a:off x="164651" y="1075966"/>
            <a:ext cx="5830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C00000"/>
                </a:solidFill>
                <a:latin typeface="Bilius" pitchFamily="2" charset="0"/>
              </a:rPr>
              <a:t>P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articiper</a:t>
            </a:r>
            <a:r>
              <a:rPr lang="fr-BE" b="1" dirty="0" smtClean="0">
                <a:latin typeface="Bilius" pitchFamily="2" charset="0"/>
              </a:rPr>
              <a:t>,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selon les demandes</a:t>
            </a:r>
            <a:r>
              <a:rPr lang="fr-BE" b="1" dirty="0" smtClean="0">
                <a:latin typeface="Bilius" pitchFamily="2" charset="0"/>
              </a:rPr>
              <a:t>, aux travaux de tout groupe de travail dont l'objet a trait à la </a:t>
            </a:r>
            <a:r>
              <a:rPr lang="fr-BE" b="1" dirty="0" smtClean="0">
                <a:solidFill>
                  <a:srgbClr val="C00000"/>
                </a:solidFill>
                <a:latin typeface="Bilius" pitchFamily="2" charset="0"/>
              </a:rPr>
              <a:t>qualité</a:t>
            </a:r>
            <a:r>
              <a:rPr lang="fr-BE" b="1" dirty="0" smtClean="0">
                <a:latin typeface="Bilius" pitchFamily="2" charset="0"/>
              </a:rPr>
              <a:t> dans l'enseignement de promotion sociale;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3429000"/>
            <a:ext cx="3370870" cy="2396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15" y="2564904"/>
            <a:ext cx="3534858" cy="246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155575" y="154658"/>
            <a:ext cx="1867403" cy="1258322"/>
            <a:chOff x="155575" y="154658"/>
            <a:chExt cx="1867403" cy="1258322"/>
          </a:xfrm>
        </p:grpSpPr>
        <p:pic>
          <p:nvPicPr>
            <p:cNvPr id="34" name="Picture 8" descr="Résultat de recherche d'images pour &quot;objectif&quot;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658"/>
              <a:ext cx="1556821" cy="1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20258446">
              <a:off x="340697" y="1105203"/>
              <a:ext cx="168228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fr-BE" sz="1400" dirty="0" smtClean="0">
                  <a:latin typeface="Impact" panose="020B0806030902050204" pitchFamily="34" charset="0"/>
                </a:rPr>
                <a:t>Fonction qualité ? </a:t>
              </a:r>
              <a:endParaRPr lang="fr-BE" sz="1400" dirty="0">
                <a:latin typeface="Impact" panose="020B0806030902050204" pitchFamily="34" charset="0"/>
              </a:endParaRPr>
            </a:p>
          </p:txBody>
        </p:sp>
      </p:grpSp>
      <p:cxnSp>
        <p:nvCxnSpPr>
          <p:cNvPr id="37" name="Connecteur en angle 36"/>
          <p:cNvCxnSpPr/>
          <p:nvPr/>
        </p:nvCxnSpPr>
        <p:spPr>
          <a:xfrm>
            <a:off x="5724128" y="516863"/>
            <a:ext cx="1908212" cy="16084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444208" y="208509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Journée pédagogique </a:t>
            </a:r>
            <a:endParaRPr lang="fr-BE" dirty="0"/>
          </a:p>
        </p:txBody>
      </p:sp>
      <p:cxnSp>
        <p:nvCxnSpPr>
          <p:cNvPr id="43" name="Connecteur en angle 42"/>
          <p:cNvCxnSpPr>
            <a:stCxn id="29" idx="2"/>
            <a:endCxn id="4100" idx="0"/>
          </p:cNvCxnSpPr>
          <p:nvPr/>
        </p:nvCxnSpPr>
        <p:spPr>
          <a:xfrm rot="16200000" flipH="1">
            <a:off x="4082241" y="1121401"/>
            <a:ext cx="590278" cy="22967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10793" cy="9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TM01790492[[fn=Album]]</Template>
  <TotalTime>1889</TotalTime>
  <Words>855</Words>
  <Application>Microsoft Office PowerPoint</Application>
  <PresentationFormat>Affichage à l'écran 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Sketchbook</vt:lpstr>
      <vt:lpstr>Journée pédagogique</vt:lpstr>
      <vt:lpstr>Mais on en est où avec la qualité???</vt:lpstr>
      <vt:lpstr>Présentation PowerPoint</vt:lpstr>
      <vt:lpstr>5 Axes plan qualité </vt:lpstr>
      <vt:lpstr>Fonction qualité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GROUPE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Blavier</dc:creator>
  <cp:lastModifiedBy>Blavier</cp:lastModifiedBy>
  <cp:revision>54</cp:revision>
  <dcterms:created xsi:type="dcterms:W3CDTF">2019-12-01T23:21:36Z</dcterms:created>
  <dcterms:modified xsi:type="dcterms:W3CDTF">2019-12-06T10:57:06Z</dcterms:modified>
</cp:coreProperties>
</file>